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6" r:id="rId2"/>
    <p:sldId id="283" r:id="rId3"/>
    <p:sldId id="284" r:id="rId4"/>
    <p:sldId id="258" r:id="rId5"/>
    <p:sldId id="257" r:id="rId6"/>
    <p:sldId id="262" r:id="rId7"/>
    <p:sldId id="276" r:id="rId8"/>
    <p:sldId id="285" r:id="rId9"/>
    <p:sldId id="281" r:id="rId10"/>
  </p:sldIdLst>
  <p:sldSz cx="9144000" cy="6858000" type="screen4x3"/>
  <p:notesSz cx="6807200" cy="99393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3" autoAdjust="0"/>
    <p:restoredTop sz="77798" autoAdjust="0"/>
  </p:normalViewPr>
  <p:slideViewPr>
    <p:cSldViewPr>
      <p:cViewPr>
        <p:scale>
          <a:sx n="71" d="100"/>
          <a:sy n="71" d="100"/>
        </p:scale>
        <p:origin x="-135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13851226-DE90-4C23-AAE0-0B64D2991623}" type="datetimeFigureOut">
              <a:rPr lang="ru-RU" smtClean="0"/>
              <a:pPr/>
              <a:t>28.08.2016</a:t>
            </a:fld>
            <a:endParaRPr lang="ru-RU"/>
          </a:p>
        </p:txBody>
      </p:sp>
      <p:sp>
        <p:nvSpPr>
          <p:cNvPr id="4" name="Footer Placeholder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lang="ru-RU"/>
          </a:p>
        </p:txBody>
      </p:sp>
      <p:sp>
        <p:nvSpPr>
          <p:cNvPr id="5" name="Slide Number Placeholder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D6A976F7-4BC6-4253-A903-A5C8157E51BF}" type="slidenum">
              <a:rPr lang="ru-RU" smtClean="0"/>
              <a:pPr/>
              <a:t>‹#›</a:t>
            </a:fld>
            <a:endParaRPr lang="ru-RU"/>
          </a:p>
        </p:txBody>
      </p:sp>
    </p:spTree>
    <p:extLst>
      <p:ext uri="{BB962C8B-B14F-4D97-AF65-F5344CB8AC3E}">
        <p14:creationId xmlns:p14="http://schemas.microsoft.com/office/powerpoint/2010/main" val="1551116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0C57AA4E-FFCB-4534-B891-AFEB0F347726}" type="datetimeFigureOut">
              <a:rPr lang="en-US" smtClean="0"/>
              <a:t>8/28/2016</a:t>
            </a:fld>
            <a:endParaRPr lang="en-US"/>
          </a:p>
        </p:txBody>
      </p:sp>
      <p:sp>
        <p:nvSpPr>
          <p:cNvPr id="4" name="Slide Image Placeholder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8C39D642-7928-40A0-B044-A032D40E0335}" type="slidenum">
              <a:rPr lang="en-US" smtClean="0"/>
              <a:t>‹#›</a:t>
            </a:fld>
            <a:endParaRPr lang="en-US"/>
          </a:p>
        </p:txBody>
      </p:sp>
    </p:spTree>
    <p:extLst>
      <p:ext uri="{BB962C8B-B14F-4D97-AF65-F5344CB8AC3E}">
        <p14:creationId xmlns:p14="http://schemas.microsoft.com/office/powerpoint/2010/main" val="2888283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39D642-7928-40A0-B044-A032D40E0335}" type="slidenum">
              <a:rPr lang="en-US" smtClean="0"/>
              <a:t>3</a:t>
            </a:fld>
            <a:endParaRPr lang="en-US"/>
          </a:p>
        </p:txBody>
      </p:sp>
    </p:spTree>
    <p:extLst>
      <p:ext uri="{BB962C8B-B14F-4D97-AF65-F5344CB8AC3E}">
        <p14:creationId xmlns:p14="http://schemas.microsoft.com/office/powerpoint/2010/main" val="455412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39D642-7928-40A0-B044-A032D40E0335}" type="slidenum">
              <a:rPr lang="en-US" smtClean="0"/>
              <a:t>4</a:t>
            </a:fld>
            <a:endParaRPr lang="en-US"/>
          </a:p>
        </p:txBody>
      </p:sp>
    </p:spTree>
    <p:extLst>
      <p:ext uri="{BB962C8B-B14F-4D97-AF65-F5344CB8AC3E}">
        <p14:creationId xmlns:p14="http://schemas.microsoft.com/office/powerpoint/2010/main" val="1832342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The equitable access perspective should be at the center of water and sanitation policies, that means understanding and taking in to account specific circumstances that create and lead to inequalities in terms of water and sanitation. Unfortunately, for the last decade public policies for water and sanitation have failed the poorest members of Moldovan society. Moldovan authorities should learn from past mistakes and use the opportunity of this new policy cycle to have a stronger consideration for the specific factors that lead to significant inequalities in access, find the best ways to empower the most vulnerable and marginalized as to ensure their rightful access to adequate water and sanitation. </a:t>
            </a:r>
          </a:p>
        </p:txBody>
      </p:sp>
      <p:sp>
        <p:nvSpPr>
          <p:cNvPr id="4" name="Slide Number Placeholder 3"/>
          <p:cNvSpPr>
            <a:spLocks noGrp="1"/>
          </p:cNvSpPr>
          <p:nvPr>
            <p:ph type="sldNum" sz="quarter" idx="10"/>
          </p:nvPr>
        </p:nvSpPr>
        <p:spPr/>
        <p:txBody>
          <a:bodyPr/>
          <a:lstStyle/>
          <a:p>
            <a:fld id="{8C39D642-7928-40A0-B044-A032D40E0335}" type="slidenum">
              <a:rPr lang="en-US" smtClean="0"/>
              <a:t>5</a:t>
            </a:fld>
            <a:endParaRPr lang="en-US"/>
          </a:p>
        </p:txBody>
      </p:sp>
    </p:spTree>
    <p:extLst>
      <p:ext uri="{BB962C8B-B14F-4D97-AF65-F5344CB8AC3E}">
        <p14:creationId xmlns:p14="http://schemas.microsoft.com/office/powerpoint/2010/main" val="3661608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900" b="1" i="0" u="none" strike="noStrike" kern="1200" cap="none" spc="0" normalizeH="0" baseline="0" noProof="0" dirty="0" smtClean="0">
                <a:ln>
                  <a:noFill/>
                </a:ln>
                <a:solidFill>
                  <a:schemeClr val="tx2"/>
                </a:solidFill>
                <a:effectLst/>
                <a:uLnTx/>
                <a:uFillTx/>
                <a:latin typeface="+mj-lt"/>
                <a:ea typeface="+mj-ea"/>
                <a:cs typeface="+mj-cs"/>
              </a:rPr>
              <a:t>First</a:t>
            </a:r>
            <a:r>
              <a:rPr kumimoji="0" lang="en-US" sz="900" b="1" i="0" u="none" strike="noStrike" kern="1200" cap="none" spc="0" normalizeH="0" noProof="0" dirty="0" smtClean="0">
                <a:ln>
                  <a:noFill/>
                </a:ln>
                <a:solidFill>
                  <a:schemeClr val="tx2"/>
                </a:solidFill>
                <a:effectLst/>
                <a:uLnTx/>
                <a:uFillTx/>
                <a:latin typeface="+mj-lt"/>
                <a:ea typeface="+mj-ea"/>
                <a:cs typeface="+mj-cs"/>
              </a:rPr>
              <a:t> Phase( May-August): </a:t>
            </a:r>
            <a:r>
              <a:rPr kumimoji="0" lang="en-US" sz="900" b="0" i="0" u="none" strike="noStrike" kern="1200" cap="none" spc="0" normalizeH="0" noProof="0" dirty="0" smtClean="0">
                <a:ln>
                  <a:noFill/>
                </a:ln>
                <a:effectLst/>
                <a:uLnTx/>
                <a:uFillTx/>
                <a:latin typeface="+mj-lt"/>
                <a:ea typeface="+mj-ea"/>
                <a:cs typeface="+mj-cs"/>
              </a:rPr>
              <a:t>Contraction of the National Expert/Data collection/First meeting development</a:t>
            </a:r>
          </a:p>
          <a:p>
            <a:pPr lvl="0">
              <a:lnSpc>
                <a:spcPct val="100000"/>
              </a:lnSpc>
              <a:spcBef>
                <a:spcPct val="0"/>
              </a:spcBef>
            </a:pPr>
            <a:r>
              <a:rPr lang="en-US" sz="900" b="1" dirty="0" smtClean="0">
                <a:solidFill>
                  <a:schemeClr val="tx2"/>
                </a:solidFill>
                <a:latin typeface="+mj-lt"/>
                <a:ea typeface="+mj-ea"/>
                <a:cs typeface="+mj-cs"/>
              </a:rPr>
              <a:t>Second Phase(September -November)): </a:t>
            </a:r>
            <a:r>
              <a:rPr lang="en-US" sz="900" dirty="0" smtClean="0">
                <a:latin typeface="+mj-lt"/>
                <a:ea typeface="+mj-ea"/>
                <a:cs typeface="+mj-cs"/>
              </a:rPr>
              <a:t>Extension of the stakeholders platform involved</a:t>
            </a:r>
            <a:r>
              <a:rPr lang="en-US" sz="900" dirty="0" smtClean="0">
                <a:solidFill>
                  <a:schemeClr val="tx2"/>
                </a:solidFill>
                <a:latin typeface="+mj-lt"/>
                <a:ea typeface="+mj-ea"/>
                <a:cs typeface="+mj-cs"/>
              </a:rPr>
              <a:t>, </a:t>
            </a:r>
            <a:r>
              <a:rPr lang="en-US" sz="900" dirty="0" smtClean="0">
                <a:latin typeface="+mj-lt"/>
                <a:ea typeface="+mj-ea"/>
                <a:cs typeface="+mj-cs"/>
              </a:rPr>
              <a:t>data collection, preliminary data consolidation/Second meeting of the expert group</a:t>
            </a:r>
          </a:p>
          <a:p>
            <a:pPr lvl="0">
              <a:lnSpc>
                <a:spcPct val="100000"/>
              </a:lnSpc>
              <a:spcBef>
                <a:spcPct val="0"/>
              </a:spcBef>
            </a:pPr>
            <a:r>
              <a:rPr kumimoji="0" lang="en-US" sz="900" b="1" i="0" u="none" strike="noStrike" kern="1200" cap="none" spc="0" normalizeH="0" noProof="0" dirty="0" smtClean="0">
                <a:ln>
                  <a:noFill/>
                </a:ln>
                <a:solidFill>
                  <a:schemeClr val="tx2"/>
                </a:solidFill>
                <a:effectLst/>
                <a:uLnTx/>
                <a:uFillTx/>
                <a:latin typeface="+mj-lt"/>
                <a:ea typeface="+mj-ea"/>
                <a:cs typeface="+mj-cs"/>
              </a:rPr>
              <a:t>Final phase(November-December)</a:t>
            </a:r>
            <a:r>
              <a:rPr kumimoji="0" lang="en-US" sz="900" b="0" i="0" u="none" strike="noStrike" kern="1200" cap="none" spc="0" normalizeH="0" noProof="0" dirty="0" smtClean="0">
                <a:ln>
                  <a:noFill/>
                </a:ln>
                <a:solidFill>
                  <a:schemeClr val="tx2"/>
                </a:solidFill>
                <a:effectLst/>
                <a:uLnTx/>
                <a:uFillTx/>
                <a:latin typeface="+mj-lt"/>
                <a:ea typeface="+mj-ea"/>
                <a:cs typeface="+mj-cs"/>
              </a:rPr>
              <a:t>: </a:t>
            </a:r>
            <a:r>
              <a:rPr kumimoji="0" lang="en-US" sz="900" b="0" i="0" u="none" strike="noStrike" kern="1200" cap="none" spc="0" normalizeH="0" noProof="0" dirty="0" smtClean="0">
                <a:ln>
                  <a:noFill/>
                </a:ln>
                <a:effectLst/>
                <a:uLnTx/>
                <a:uFillTx/>
                <a:latin typeface="+mj-lt"/>
                <a:ea typeface="+mj-ea"/>
                <a:cs typeface="+mj-cs"/>
              </a:rPr>
              <a:t>Final workshop development/</a:t>
            </a:r>
            <a:r>
              <a:rPr lang="en-US" sz="900" dirty="0" smtClean="0">
                <a:latin typeface="+mj-lt"/>
                <a:ea typeface="+mj-ea"/>
                <a:cs typeface="+mj-cs"/>
              </a:rPr>
              <a:t>Results presentation of </a:t>
            </a:r>
            <a:r>
              <a:rPr kumimoji="0" lang="en-US" sz="900" b="0" i="0" u="none" strike="noStrike" kern="1200" cap="none" spc="0" normalizeH="0" noProof="0" dirty="0" smtClean="0">
                <a:ln>
                  <a:noFill/>
                </a:ln>
                <a:effectLst/>
                <a:uLnTx/>
                <a:uFillTx/>
                <a:latin typeface="+mj-lt"/>
                <a:ea typeface="+mj-ea"/>
                <a:cs typeface="+mj-cs"/>
              </a:rPr>
              <a:t>the exercise piloted in Moldova, Control meeting conduct</a:t>
            </a:r>
          </a:p>
          <a:p>
            <a:pPr lvl="0">
              <a:lnSpc>
                <a:spcPct val="100000"/>
              </a:lnSpc>
              <a:spcBef>
                <a:spcPct val="0"/>
              </a:spcBef>
            </a:pPr>
            <a:r>
              <a:rPr lang="en-US" sz="900" b="1" dirty="0" smtClean="0">
                <a:solidFill>
                  <a:schemeClr val="tx2"/>
                </a:solidFill>
                <a:latin typeface="+mj-lt"/>
                <a:ea typeface="+mj-ea"/>
                <a:cs typeface="+mj-cs"/>
              </a:rPr>
              <a:t>Follow-up: </a:t>
            </a:r>
            <a:r>
              <a:rPr lang="en-US" sz="900" dirty="0" smtClean="0">
                <a:latin typeface="+mj-lt"/>
                <a:ea typeface="+mj-ea"/>
                <a:cs typeface="+mj-cs"/>
              </a:rPr>
              <a:t>Document review, translation, editing;  distribution and information dissemination</a:t>
            </a:r>
            <a:endParaRPr kumimoji="0" lang="en-US" sz="900" b="0" i="0" u="none" strike="noStrike" kern="1200" cap="none" spc="0" normalizeH="0" noProof="0" dirty="0" smtClean="0">
              <a:ln>
                <a:noFill/>
              </a:ln>
              <a:effectLst/>
              <a:uLnTx/>
              <a:uFillTx/>
              <a:latin typeface="+mj-lt"/>
              <a:ea typeface="+mj-ea"/>
              <a:cs typeface="+mj-cs"/>
            </a:endParaRPr>
          </a:p>
          <a:p>
            <a:endParaRPr lang="en-US" dirty="0"/>
          </a:p>
        </p:txBody>
      </p:sp>
      <p:sp>
        <p:nvSpPr>
          <p:cNvPr id="4" name="Slide Number Placeholder 3"/>
          <p:cNvSpPr>
            <a:spLocks noGrp="1"/>
          </p:cNvSpPr>
          <p:nvPr>
            <p:ph type="sldNum" sz="quarter" idx="10"/>
          </p:nvPr>
        </p:nvSpPr>
        <p:spPr/>
        <p:txBody>
          <a:bodyPr/>
          <a:lstStyle/>
          <a:p>
            <a:fld id="{8C39D642-7928-40A0-B044-A032D40E0335}" type="slidenum">
              <a:rPr lang="en-US" smtClean="0"/>
              <a:t>6</a:t>
            </a:fld>
            <a:endParaRPr lang="en-US"/>
          </a:p>
        </p:txBody>
      </p:sp>
    </p:spTree>
    <p:extLst>
      <p:ext uri="{BB962C8B-B14F-4D97-AF65-F5344CB8AC3E}">
        <p14:creationId xmlns:p14="http://schemas.microsoft.com/office/powerpoint/2010/main" val="303014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MO" sz="1200" b="1" dirty="0" smtClean="0">
                <a:solidFill>
                  <a:schemeClr val="tx2"/>
                </a:solidFill>
              </a:rPr>
              <a:t>Current </a:t>
            </a:r>
            <a:r>
              <a:rPr lang="en-US" sz="1200" dirty="0" smtClean="0"/>
              <a:t>Strategy is handicapped by: (1) having a generic vision on how specific access gaps for most vulnerable groups will be closed or at least reduced, (2) having no specific time bound targets, (3) failing to clarify specific equitable access mandates for the involved institutions</a:t>
            </a:r>
            <a:endParaRPr lang="en-US" dirty="0"/>
          </a:p>
        </p:txBody>
      </p:sp>
      <p:sp>
        <p:nvSpPr>
          <p:cNvPr id="4" name="Slide Number Placeholder 3"/>
          <p:cNvSpPr>
            <a:spLocks noGrp="1"/>
          </p:cNvSpPr>
          <p:nvPr>
            <p:ph type="sldNum" sz="quarter" idx="10"/>
          </p:nvPr>
        </p:nvSpPr>
        <p:spPr/>
        <p:txBody>
          <a:bodyPr/>
          <a:lstStyle/>
          <a:p>
            <a:fld id="{8C39D642-7928-40A0-B044-A032D40E0335}" type="slidenum">
              <a:rPr lang="en-US" smtClean="0"/>
              <a:t>7</a:t>
            </a:fld>
            <a:endParaRPr lang="en-US"/>
          </a:p>
        </p:txBody>
      </p:sp>
    </p:spTree>
    <p:extLst>
      <p:ext uri="{BB962C8B-B14F-4D97-AF65-F5344CB8AC3E}">
        <p14:creationId xmlns:p14="http://schemas.microsoft.com/office/powerpoint/2010/main" val="2432601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still, a lot has to be done</a:t>
            </a:r>
            <a:endParaRPr lang="en-US" dirty="0"/>
          </a:p>
        </p:txBody>
      </p:sp>
      <p:sp>
        <p:nvSpPr>
          <p:cNvPr id="4" name="Slide Number Placeholder 3"/>
          <p:cNvSpPr>
            <a:spLocks noGrp="1"/>
          </p:cNvSpPr>
          <p:nvPr>
            <p:ph type="sldNum" sz="quarter" idx="10"/>
          </p:nvPr>
        </p:nvSpPr>
        <p:spPr/>
        <p:txBody>
          <a:bodyPr/>
          <a:lstStyle/>
          <a:p>
            <a:fld id="{8C39D642-7928-40A0-B044-A032D40E0335}" type="slidenum">
              <a:rPr lang="en-US" smtClean="0"/>
              <a:t>8</a:t>
            </a:fld>
            <a:endParaRPr lang="en-US"/>
          </a:p>
        </p:txBody>
      </p:sp>
    </p:spTree>
    <p:extLst>
      <p:ext uri="{BB962C8B-B14F-4D97-AF65-F5344CB8AC3E}">
        <p14:creationId xmlns:p14="http://schemas.microsoft.com/office/powerpoint/2010/main" val="737318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39D642-7928-40A0-B044-A032D40E0335}" type="slidenum">
              <a:rPr lang="en-US" smtClean="0"/>
              <a:t>9</a:t>
            </a:fld>
            <a:endParaRPr lang="en-US"/>
          </a:p>
        </p:txBody>
      </p:sp>
    </p:spTree>
    <p:extLst>
      <p:ext uri="{BB962C8B-B14F-4D97-AF65-F5344CB8AC3E}">
        <p14:creationId xmlns:p14="http://schemas.microsoft.com/office/powerpoint/2010/main" val="3197293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u-R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ru-RU"/>
          </a:p>
        </p:txBody>
      </p:sp>
      <p:sp>
        <p:nvSpPr>
          <p:cNvPr id="4" name="Date Placeholder 3"/>
          <p:cNvSpPr>
            <a:spLocks noGrp="1"/>
          </p:cNvSpPr>
          <p:nvPr>
            <p:ph type="dt" sz="half" idx="10"/>
          </p:nvPr>
        </p:nvSpPr>
        <p:spPr/>
        <p:txBody>
          <a:bodyPr/>
          <a:lstStyle/>
          <a:p>
            <a:fld id="{8B1AD6B3-16D0-49A6-86CC-EABF11F920E1}" type="datetimeFigureOut">
              <a:rPr lang="ru-RU" smtClean="0"/>
              <a:pPr/>
              <a:t>28.08.2016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3A37E32-E387-4EF8-A697-B5AA65B218B3}"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8B1AD6B3-16D0-49A6-86CC-EABF11F920E1}" type="datetimeFigureOut">
              <a:rPr lang="ru-RU" smtClean="0"/>
              <a:pPr/>
              <a:t>28.08.2016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3A37E32-E387-4EF8-A697-B5AA65B218B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8B1AD6B3-16D0-49A6-86CC-EABF11F920E1}" type="datetimeFigureOut">
              <a:rPr lang="ru-RU" smtClean="0"/>
              <a:pPr/>
              <a:t>28.08.2016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3A37E32-E387-4EF8-A697-B5AA65B218B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8B1AD6B3-16D0-49A6-86CC-EABF11F920E1}" type="datetimeFigureOut">
              <a:rPr lang="ru-RU" smtClean="0"/>
              <a:pPr/>
              <a:t>28.08.2016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3A37E32-E387-4EF8-A697-B5AA65B218B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1AD6B3-16D0-49A6-86CC-EABF11F920E1}" type="datetimeFigureOut">
              <a:rPr lang="ru-RU" smtClean="0"/>
              <a:pPr/>
              <a:t>28.08.2016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3A37E32-E387-4EF8-A697-B5AA65B218B3}"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Date Placeholder 4"/>
          <p:cNvSpPr>
            <a:spLocks noGrp="1"/>
          </p:cNvSpPr>
          <p:nvPr>
            <p:ph type="dt" sz="half" idx="10"/>
          </p:nvPr>
        </p:nvSpPr>
        <p:spPr/>
        <p:txBody>
          <a:bodyPr/>
          <a:lstStyle/>
          <a:p>
            <a:fld id="{8B1AD6B3-16D0-49A6-86CC-EABF11F920E1}" type="datetimeFigureOut">
              <a:rPr lang="ru-RU" smtClean="0"/>
              <a:pPr/>
              <a:t>28.08.2016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3A37E32-E387-4EF8-A697-B5AA65B218B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Date Placeholder 6"/>
          <p:cNvSpPr>
            <a:spLocks noGrp="1"/>
          </p:cNvSpPr>
          <p:nvPr>
            <p:ph type="dt" sz="half" idx="10"/>
          </p:nvPr>
        </p:nvSpPr>
        <p:spPr/>
        <p:txBody>
          <a:bodyPr/>
          <a:lstStyle/>
          <a:p>
            <a:fld id="{8B1AD6B3-16D0-49A6-86CC-EABF11F920E1}" type="datetimeFigureOut">
              <a:rPr lang="ru-RU" smtClean="0"/>
              <a:pPr/>
              <a:t>28.08.2016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3A37E32-E387-4EF8-A697-B5AA65B218B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Date Placeholder 2"/>
          <p:cNvSpPr>
            <a:spLocks noGrp="1"/>
          </p:cNvSpPr>
          <p:nvPr>
            <p:ph type="dt" sz="half" idx="10"/>
          </p:nvPr>
        </p:nvSpPr>
        <p:spPr/>
        <p:txBody>
          <a:bodyPr/>
          <a:lstStyle/>
          <a:p>
            <a:fld id="{8B1AD6B3-16D0-49A6-86CC-EABF11F920E1}" type="datetimeFigureOut">
              <a:rPr lang="ru-RU" smtClean="0"/>
              <a:pPr/>
              <a:t>28.08.2016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3A37E32-E387-4EF8-A697-B5AA65B218B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1AD6B3-16D0-49A6-86CC-EABF11F920E1}" type="datetimeFigureOut">
              <a:rPr lang="ru-RU" smtClean="0"/>
              <a:pPr/>
              <a:t>28.08.2016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3A37E32-E387-4EF8-A697-B5AA65B218B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1AD6B3-16D0-49A6-86CC-EABF11F920E1}" type="datetimeFigureOut">
              <a:rPr lang="ru-RU" smtClean="0"/>
              <a:pPr/>
              <a:t>28.08.2016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3A37E32-E387-4EF8-A697-B5AA65B218B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1AD6B3-16D0-49A6-86CC-EABF11F920E1}" type="datetimeFigureOut">
              <a:rPr lang="ru-RU" smtClean="0"/>
              <a:pPr/>
              <a:t>28.08.2016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3A37E32-E387-4EF8-A697-B5AA65B218B3}"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ru-R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1AD6B3-16D0-49A6-86CC-EABF11F920E1}" type="datetimeFigureOut">
              <a:rPr lang="ru-RU" smtClean="0"/>
              <a:pPr/>
              <a:t>28.08.2016</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A37E32-E387-4EF8-A697-B5AA65B218B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mailto:d.bordeianu@seam.md" TargetMode="External"/><Relationship Id="rId7"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10" Type="http://schemas.openxmlformats.org/officeDocument/2006/relationships/image" Target="../media/image24.png"/><Relationship Id="rId4" Type="http://schemas.openxmlformats.org/officeDocument/2006/relationships/hyperlink" Target="http://www.seam.md/" TargetMode="External"/><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514600"/>
            <a:ext cx="9143999" cy="2057399"/>
          </a:xfrm>
        </p:spPr>
        <p:txBody>
          <a:bodyPr>
            <a:normAutofit fontScale="90000"/>
          </a:bodyPr>
          <a:lstStyle/>
          <a:p>
            <a:r>
              <a:rPr lang="en-GB" sz="3600" b="1" dirty="0"/>
              <a:t>Key outcomes and actions </a:t>
            </a:r>
            <a:r>
              <a:rPr lang="en-GB" sz="3600" b="1" dirty="0" smtClean="0"/>
              <a:t>from </a:t>
            </a:r>
            <a:r>
              <a:rPr lang="en-GB" sz="3600" b="1" dirty="0"/>
              <a:t>the equitable access self-assessment exercise </a:t>
            </a:r>
            <a:r>
              <a:rPr lang="en-US" sz="3600" dirty="0" smtClean="0"/>
              <a:t/>
            </a:r>
            <a:br>
              <a:rPr lang="en-US" sz="3600" dirty="0" smtClean="0"/>
            </a:br>
            <a:r>
              <a:rPr lang="en-US" sz="3600" b="1" dirty="0" smtClean="0"/>
              <a:t/>
            </a:r>
            <a:br>
              <a:rPr lang="en-US" sz="3600" b="1" dirty="0" smtClean="0"/>
            </a:br>
            <a:r>
              <a:rPr lang="en-US" sz="3200" b="1" i="1" dirty="0" smtClean="0">
                <a:solidFill>
                  <a:prstClr val="black">
                    <a:tint val="75000"/>
                  </a:prstClr>
                </a:solidFill>
                <a:ea typeface="+mn-ea"/>
                <a:cs typeface="+mn-cs"/>
              </a:rPr>
              <a:t>Daniela </a:t>
            </a:r>
            <a:r>
              <a:rPr lang="en-US" sz="3200" b="1" i="1" dirty="0" err="1" smtClean="0">
                <a:solidFill>
                  <a:prstClr val="black">
                    <a:tint val="75000"/>
                  </a:prstClr>
                </a:solidFill>
                <a:ea typeface="+mn-ea"/>
                <a:cs typeface="+mn-cs"/>
              </a:rPr>
              <a:t>Bordeianu</a:t>
            </a:r>
            <a:r>
              <a:rPr lang="en-US" sz="3200" b="1" i="1" dirty="0" smtClean="0">
                <a:solidFill>
                  <a:prstClr val="black">
                    <a:tint val="75000"/>
                  </a:prstClr>
                </a:solidFill>
                <a:ea typeface="+mn-ea"/>
                <a:cs typeface="+mn-cs"/>
              </a:rPr>
              <a:t>, NGO SEAM</a:t>
            </a:r>
            <a:r>
              <a:rPr lang="en-US" sz="3200" b="1" dirty="0" smtClean="0">
                <a:solidFill>
                  <a:prstClr val="black">
                    <a:tint val="75000"/>
                  </a:prstClr>
                </a:solidFill>
                <a:ea typeface="+mn-ea"/>
                <a:cs typeface="+mn-cs"/>
              </a:rPr>
              <a:t/>
            </a:r>
            <a:br>
              <a:rPr lang="en-US" sz="3200" b="1" dirty="0" smtClean="0">
                <a:solidFill>
                  <a:prstClr val="black">
                    <a:tint val="75000"/>
                  </a:prstClr>
                </a:solidFill>
                <a:ea typeface="+mn-ea"/>
                <a:cs typeface="+mn-cs"/>
              </a:rPr>
            </a:br>
            <a:r>
              <a:rPr lang="en-US" sz="3600" dirty="0" smtClean="0"/>
              <a:t/>
            </a:r>
            <a:br>
              <a:rPr lang="en-US" sz="3600" dirty="0" smtClean="0"/>
            </a:br>
            <a:endParaRPr lang="ru-RU" sz="3600" dirty="0"/>
          </a:p>
        </p:txBody>
      </p:sp>
      <p:pic>
        <p:nvPicPr>
          <p:cNvPr id="4" name="Picture 3" descr="seam_logo"/>
          <p:cNvPicPr/>
          <p:nvPr/>
        </p:nvPicPr>
        <p:blipFill>
          <a:blip r:embed="rId2" cstate="print"/>
          <a:srcRect/>
          <a:stretch>
            <a:fillRect/>
          </a:stretch>
        </p:blipFill>
        <p:spPr bwMode="auto">
          <a:xfrm>
            <a:off x="228600" y="105321"/>
            <a:ext cx="762000" cy="1051393"/>
          </a:xfrm>
          <a:prstGeom prst="rect">
            <a:avLst/>
          </a:prstGeom>
          <a:noFill/>
          <a:ln w="9525">
            <a:noFill/>
            <a:miter lim="800000"/>
            <a:headEnd/>
            <a:tailEnd/>
          </a:ln>
        </p:spPr>
      </p:pic>
      <p:pic>
        <p:nvPicPr>
          <p:cNvPr id="7" name="Picture 6" descr="C:\Users\SEAM\Desktop\Capture.PNG"/>
          <p:cNvPicPr/>
          <p:nvPr/>
        </p:nvPicPr>
        <p:blipFill>
          <a:blip r:embed="rId3"/>
          <a:srcRect/>
          <a:stretch>
            <a:fillRect/>
          </a:stretch>
        </p:blipFill>
        <p:spPr bwMode="auto">
          <a:xfrm>
            <a:off x="3581400" y="248172"/>
            <a:ext cx="1327211" cy="1000148"/>
          </a:xfrm>
          <a:prstGeom prst="rect">
            <a:avLst/>
          </a:prstGeom>
          <a:noFill/>
          <a:ln w="9525">
            <a:noFill/>
            <a:miter lim="800000"/>
            <a:headEnd/>
            <a:tailEnd/>
          </a:ln>
        </p:spPr>
      </p:pic>
      <p:pic>
        <p:nvPicPr>
          <p:cNvPr id="8" name="Picture 7"/>
          <p:cNvPicPr/>
          <p:nvPr/>
        </p:nvPicPr>
        <p:blipFill>
          <a:blip r:embed="rId4" cstate="print"/>
          <a:srcRect/>
          <a:stretch>
            <a:fillRect/>
          </a:stretch>
        </p:blipFill>
        <p:spPr bwMode="auto">
          <a:xfrm>
            <a:off x="7162800" y="248173"/>
            <a:ext cx="1524000" cy="1000148"/>
          </a:xfrm>
          <a:prstGeom prst="rect">
            <a:avLst/>
          </a:prstGeom>
          <a:noFill/>
          <a:ln w="9525">
            <a:noFill/>
            <a:miter lim="800000"/>
            <a:headEnd/>
            <a:tailEnd/>
          </a:ln>
        </p:spPr>
      </p:pic>
      <p:pic>
        <p:nvPicPr>
          <p:cNvPr id="3" name="Picture 2"/>
          <p:cNvPicPr>
            <a:picLocks noChangeAspect="1"/>
          </p:cNvPicPr>
          <p:nvPr/>
        </p:nvPicPr>
        <p:blipFill>
          <a:blip r:embed="rId5"/>
          <a:stretch>
            <a:fillRect/>
          </a:stretch>
        </p:blipFill>
        <p:spPr>
          <a:xfrm>
            <a:off x="1447800" y="655553"/>
            <a:ext cx="1635368" cy="501161"/>
          </a:xfrm>
          <a:prstGeom prst="rect">
            <a:avLst/>
          </a:prstGeom>
        </p:spPr>
      </p:pic>
      <p:pic>
        <p:nvPicPr>
          <p:cNvPr id="5" name="Picture 4"/>
          <p:cNvPicPr>
            <a:picLocks noChangeAspect="1"/>
          </p:cNvPicPr>
          <p:nvPr/>
        </p:nvPicPr>
        <p:blipFill>
          <a:blip r:embed="rId6"/>
          <a:stretch>
            <a:fillRect/>
          </a:stretch>
        </p:blipFill>
        <p:spPr>
          <a:xfrm>
            <a:off x="5105400" y="339779"/>
            <a:ext cx="1749704" cy="81693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2700" y="0"/>
            <a:ext cx="9156700" cy="1066800"/>
          </a:xfrm>
        </p:spPr>
        <p:txBody>
          <a:bodyPr>
            <a:normAutofit/>
          </a:bodyPr>
          <a:lstStyle/>
          <a:p>
            <a:pPr algn="ctr"/>
            <a:r>
              <a:rPr lang="ro-MO" altLang="en-US" sz="2700" b="0" i="1" dirty="0" smtClean="0">
                <a:solidFill>
                  <a:schemeClr val="tx2"/>
                </a:solidFill>
              </a:rPr>
              <a:t>Where do I come from</a:t>
            </a:r>
            <a:r>
              <a:rPr lang="ro-MO" altLang="en-US" sz="3600" b="1" dirty="0" smtClean="0">
                <a:solidFill>
                  <a:schemeClr val="tx2"/>
                </a:solidFill>
              </a:rPr>
              <a:t/>
            </a:r>
            <a:br>
              <a:rPr lang="ro-MO" altLang="en-US" sz="3600" b="1" dirty="0" smtClean="0">
                <a:solidFill>
                  <a:schemeClr val="tx2"/>
                </a:solidFill>
              </a:rPr>
            </a:br>
            <a:r>
              <a:rPr lang="en-US" altLang="en-US" sz="3600" b="1" dirty="0" smtClean="0">
                <a:solidFill>
                  <a:schemeClr val="tx2"/>
                </a:solidFill>
              </a:rPr>
              <a:t>Republic of Moldova</a:t>
            </a:r>
          </a:p>
        </p:txBody>
      </p:sp>
      <p:sp>
        <p:nvSpPr>
          <p:cNvPr id="29699" name="Text Placeholder 2"/>
          <p:cNvSpPr>
            <a:spLocks noGrp="1"/>
          </p:cNvSpPr>
          <p:nvPr>
            <p:ph type="body" idx="2"/>
          </p:nvPr>
        </p:nvSpPr>
        <p:spPr>
          <a:xfrm>
            <a:off x="250825" y="609600"/>
            <a:ext cx="3368675" cy="6248400"/>
          </a:xfrm>
        </p:spPr>
        <p:txBody>
          <a:bodyPr/>
          <a:lstStyle/>
          <a:p>
            <a:pPr marL="285750" indent="-285750">
              <a:buFont typeface="Wingdings" panose="05000000000000000000" pitchFamily="2" charset="2"/>
              <a:buChar char="§"/>
              <a:defRPr/>
            </a:pPr>
            <a:endParaRPr lang="en-US" altLang="en-US" sz="1800" dirty="0" smtClean="0"/>
          </a:p>
          <a:p>
            <a:pPr>
              <a:defRPr/>
            </a:pPr>
            <a:r>
              <a:rPr lang="en-US" altLang="en-US" sz="1800" b="1" dirty="0" smtClean="0"/>
              <a:t>-Bordered</a:t>
            </a:r>
            <a:r>
              <a:rPr lang="en-US" altLang="en-US" sz="1800" dirty="0" smtClean="0"/>
              <a:t> by Romania and Ukraine</a:t>
            </a:r>
          </a:p>
          <a:p>
            <a:pPr>
              <a:defRPr/>
            </a:pPr>
            <a:r>
              <a:rPr lang="en-US" altLang="en-US" sz="1800" b="1" dirty="0" smtClean="0"/>
              <a:t>-Population</a:t>
            </a:r>
            <a:r>
              <a:rPr lang="en-US" altLang="en-US" sz="1800" dirty="0" smtClean="0"/>
              <a:t>: 3.6 mill</a:t>
            </a:r>
          </a:p>
          <a:p>
            <a:pPr>
              <a:defRPr/>
            </a:pPr>
            <a:r>
              <a:rPr lang="en-US" altLang="en-US" sz="1800" b="1" dirty="0" smtClean="0"/>
              <a:t>-Extension</a:t>
            </a:r>
            <a:r>
              <a:rPr lang="en-US" altLang="en-US" sz="1800" dirty="0" smtClean="0"/>
              <a:t>: 33843,5 km2, </a:t>
            </a:r>
          </a:p>
          <a:p>
            <a:pPr>
              <a:defRPr/>
            </a:pPr>
            <a:r>
              <a:rPr lang="en-US" altLang="en-US" sz="1800" b="1" dirty="0" smtClean="0"/>
              <a:t>-Population</a:t>
            </a:r>
            <a:r>
              <a:rPr lang="en-US" altLang="en-US" sz="1800" dirty="0" smtClean="0"/>
              <a:t> below National poverty line: 17,5%</a:t>
            </a:r>
          </a:p>
          <a:p>
            <a:pPr>
              <a:defRPr/>
            </a:pPr>
            <a:r>
              <a:rPr lang="en-US" altLang="en-US" sz="1800" b="1" dirty="0" smtClean="0"/>
              <a:t>-Population</a:t>
            </a:r>
            <a:r>
              <a:rPr lang="en-US" altLang="en-US" sz="1800" dirty="0" smtClean="0"/>
              <a:t> living in rural areas: 52%</a:t>
            </a:r>
          </a:p>
          <a:p>
            <a:pPr>
              <a:defRPr/>
            </a:pPr>
            <a:r>
              <a:rPr lang="en-US" altLang="en-US" sz="1800" b="1" dirty="0" smtClean="0"/>
              <a:t>-Poor and deprived  </a:t>
            </a:r>
            <a:r>
              <a:rPr lang="en-US" altLang="en-US" sz="1800" dirty="0" smtClean="0"/>
              <a:t>living in rural areas: 82% of total pop.</a:t>
            </a:r>
          </a:p>
          <a:p>
            <a:pPr>
              <a:defRPr/>
            </a:pPr>
            <a:r>
              <a:rPr lang="en-US" altLang="en-US" sz="1800" dirty="0" smtClean="0"/>
              <a:t>-After </a:t>
            </a:r>
            <a:r>
              <a:rPr lang="en-US" altLang="en-US" sz="1800" b="1" dirty="0" smtClean="0"/>
              <a:t>Independence (1991) </a:t>
            </a:r>
            <a:r>
              <a:rPr lang="en-US" altLang="en-US" sz="1800" dirty="0" smtClean="0"/>
              <a:t>the country is in continuous transition </a:t>
            </a:r>
          </a:p>
          <a:p>
            <a:pPr>
              <a:defRPr/>
            </a:pPr>
            <a:r>
              <a:rPr lang="en-US" altLang="en-US" sz="1800" b="1" dirty="0" smtClean="0"/>
              <a:t>-</a:t>
            </a:r>
            <a:r>
              <a:rPr lang="en-US" altLang="en-US" sz="1800" b="1" dirty="0" err="1" smtClean="0"/>
              <a:t>Transnistria</a:t>
            </a:r>
            <a:r>
              <a:rPr lang="en-US" altLang="en-US" sz="1800" b="1" dirty="0" smtClean="0"/>
              <a:t> </a:t>
            </a:r>
            <a:r>
              <a:rPr lang="en-US" altLang="en-US" sz="1800" dirty="0" smtClean="0"/>
              <a:t>conflict: major obstacle for improving human wellbeing of the population</a:t>
            </a:r>
          </a:p>
          <a:p>
            <a:pPr>
              <a:defRPr/>
            </a:pPr>
            <a:r>
              <a:rPr lang="en-US" altLang="en-US" sz="1800" dirty="0" smtClean="0"/>
              <a:t>The country follows  the </a:t>
            </a:r>
            <a:r>
              <a:rPr lang="en-US" altLang="en-US" sz="1800" b="1" dirty="0" smtClean="0"/>
              <a:t>European course</a:t>
            </a:r>
          </a:p>
          <a:p>
            <a:pPr>
              <a:defRPr/>
            </a:pPr>
            <a:r>
              <a:rPr lang="en-US" altLang="en-US" sz="1800" dirty="0" smtClean="0"/>
              <a:t>Still the poorest country in Europe</a:t>
            </a:r>
          </a:p>
          <a:p>
            <a:pPr>
              <a:defRPr/>
            </a:pPr>
            <a:endParaRPr lang="en-US" altLang="en-US" dirty="0" smtClean="0"/>
          </a:p>
          <a:p>
            <a:pPr>
              <a:defRPr/>
            </a:pPr>
            <a:endParaRPr lang="en-US" altLang="en-US" dirty="0" smtClean="0"/>
          </a:p>
        </p:txBody>
      </p:sp>
      <p:sp>
        <p:nvSpPr>
          <p:cNvPr id="28676" name="Content Placeholder 3"/>
          <p:cNvSpPr>
            <a:spLocks noGrp="1"/>
          </p:cNvSpPr>
          <p:nvPr>
            <p:ph sz="half" idx="1"/>
          </p:nvPr>
        </p:nvSpPr>
        <p:spPr>
          <a:xfrm>
            <a:off x="3937000" y="2947988"/>
            <a:ext cx="5207000" cy="3910012"/>
          </a:xfrm>
        </p:spPr>
        <p:txBody>
          <a:bodyPr/>
          <a:lstStyle/>
          <a:p>
            <a:endParaRPr lang="en-US" altLang="en-US" smtClean="0"/>
          </a:p>
        </p:txBody>
      </p:sp>
      <p:pic>
        <p:nvPicPr>
          <p:cNvPr id="2867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45" y="2632075"/>
            <a:ext cx="5524500" cy="414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69364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1219200"/>
          </a:xfrm>
        </p:spPr>
        <p:txBody>
          <a:bodyPr>
            <a:normAutofit/>
          </a:bodyPr>
          <a:lstStyle/>
          <a:p>
            <a:r>
              <a:rPr lang="ro-MO" sz="2800" i="1" dirty="0" smtClean="0">
                <a:solidFill>
                  <a:schemeClr val="tx2"/>
                </a:solidFill>
              </a:rPr>
              <a:t>What </a:t>
            </a:r>
            <a:r>
              <a:rPr lang="en-US" sz="2800" i="1" dirty="0" smtClean="0">
                <a:solidFill>
                  <a:schemeClr val="tx2"/>
                </a:solidFill>
              </a:rPr>
              <a:t>do we believe in</a:t>
            </a:r>
            <a:r>
              <a:rPr lang="ro-MO" sz="3200" b="1" dirty="0" smtClean="0">
                <a:solidFill>
                  <a:schemeClr val="tx2"/>
                </a:solidFill>
              </a:rPr>
              <a:t/>
            </a:r>
            <a:br>
              <a:rPr lang="ro-MO" sz="3200" b="1" dirty="0" smtClean="0">
                <a:solidFill>
                  <a:schemeClr val="tx2"/>
                </a:solidFill>
              </a:rPr>
            </a:br>
            <a:r>
              <a:rPr lang="ro-MO" sz="3200" b="1" dirty="0" smtClean="0">
                <a:solidFill>
                  <a:schemeClr val="tx2"/>
                </a:solidFill>
              </a:rPr>
              <a:t>Solidarity Water </a:t>
            </a:r>
            <a:r>
              <a:rPr lang="ro-MO" sz="3200" b="1" dirty="0" smtClean="0">
                <a:solidFill>
                  <a:schemeClr val="tx2"/>
                </a:solidFill>
              </a:rPr>
              <a:t>Europe Moldova</a:t>
            </a:r>
            <a:r>
              <a:rPr lang="en-US" sz="3200" b="1" dirty="0" smtClean="0">
                <a:solidFill>
                  <a:schemeClr val="tx2"/>
                </a:solidFill>
              </a:rPr>
              <a:t> (SEAM)</a:t>
            </a:r>
            <a:endParaRPr lang="ro-MO" sz="3200" b="1" dirty="0">
              <a:solidFill>
                <a:schemeClr val="tx2"/>
              </a:solidFill>
            </a:endParaRPr>
          </a:p>
        </p:txBody>
      </p:sp>
      <p:sp>
        <p:nvSpPr>
          <p:cNvPr id="3" name="Content Placeholder 2"/>
          <p:cNvSpPr>
            <a:spLocks noGrp="1"/>
          </p:cNvSpPr>
          <p:nvPr>
            <p:ph idx="1"/>
          </p:nvPr>
        </p:nvSpPr>
        <p:spPr>
          <a:xfrm>
            <a:off x="76200" y="1371600"/>
            <a:ext cx="8915400" cy="2590800"/>
          </a:xfrm>
        </p:spPr>
        <p:txBody>
          <a:bodyPr>
            <a:noAutofit/>
          </a:bodyPr>
          <a:lstStyle/>
          <a:p>
            <a:r>
              <a:rPr lang="en-US" sz="1800" b="1" dirty="0" smtClean="0"/>
              <a:t>SEAM </a:t>
            </a:r>
            <a:r>
              <a:rPr lang="ro-MO" sz="1800" dirty="0" smtClean="0"/>
              <a:t>- </a:t>
            </a:r>
            <a:r>
              <a:rPr lang="ro-MO" sz="1800" dirty="0" smtClean="0"/>
              <a:t>key </a:t>
            </a:r>
            <a:r>
              <a:rPr lang="en-US" sz="1800" dirty="0" smtClean="0"/>
              <a:t>issues that we deal with:</a:t>
            </a:r>
            <a:r>
              <a:rPr lang="ro-MO" sz="1800" dirty="0" smtClean="0"/>
              <a:t> </a:t>
            </a:r>
            <a:r>
              <a:rPr lang="en-US" sz="1800" dirty="0" smtClean="0"/>
              <a:t>water</a:t>
            </a:r>
            <a:r>
              <a:rPr lang="en-US" sz="1800" dirty="0"/>
              <a:t>, sanitation</a:t>
            </a:r>
            <a:r>
              <a:rPr lang="en-US" sz="1800" dirty="0" smtClean="0"/>
              <a:t>, </a:t>
            </a:r>
            <a:r>
              <a:rPr lang="en-US" sz="1800" dirty="0" smtClean="0"/>
              <a:t>health through implementing </a:t>
            </a:r>
            <a:r>
              <a:rPr lang="en-US" sz="1800" dirty="0"/>
              <a:t>educational </a:t>
            </a:r>
            <a:r>
              <a:rPr lang="ro-MO" sz="1800" dirty="0" smtClean="0"/>
              <a:t>programs</a:t>
            </a:r>
            <a:r>
              <a:rPr lang="en-US" sz="1800" dirty="0" smtClean="0"/>
              <a:t>, </a:t>
            </a:r>
            <a:r>
              <a:rPr lang="en-US" sz="1800" dirty="0"/>
              <a:t>mobilization and empowerment of citizens (especially </a:t>
            </a:r>
            <a:r>
              <a:rPr lang="en-US" sz="1800" dirty="0" smtClean="0"/>
              <a:t>youth), </a:t>
            </a:r>
            <a:r>
              <a:rPr lang="en-US" sz="1800" dirty="0"/>
              <a:t>and promoting the efficient management of water </a:t>
            </a:r>
            <a:r>
              <a:rPr lang="en-US" sz="1800" dirty="0" smtClean="0"/>
              <a:t>resources </a:t>
            </a:r>
          </a:p>
          <a:p>
            <a:r>
              <a:rPr lang="en-US" sz="1800" b="1" dirty="0" smtClean="0"/>
              <a:t>SEAM</a:t>
            </a:r>
            <a:r>
              <a:rPr lang="en-US" sz="1800" dirty="0" smtClean="0"/>
              <a:t> </a:t>
            </a:r>
            <a:r>
              <a:rPr lang="en-US" sz="1800" dirty="0"/>
              <a:t>advocates </a:t>
            </a:r>
            <a:r>
              <a:rPr lang="en-US" sz="1800" dirty="0" smtClean="0"/>
              <a:t>for</a:t>
            </a:r>
            <a:r>
              <a:rPr lang="en-US" sz="1800" dirty="0" smtClean="0"/>
              <a:t> improving </a:t>
            </a:r>
            <a:r>
              <a:rPr lang="en-US" sz="1800" dirty="0"/>
              <a:t>access to water and sanitation for all </a:t>
            </a:r>
            <a:r>
              <a:rPr lang="en-US" sz="1800" dirty="0" smtClean="0"/>
              <a:t>citizens </a:t>
            </a:r>
            <a:r>
              <a:rPr lang="en-US" sz="1800" dirty="0"/>
              <a:t>in terms of </a:t>
            </a:r>
            <a:r>
              <a:rPr lang="en-US" sz="1800" dirty="0" smtClean="0"/>
              <a:t>access and quality</a:t>
            </a:r>
            <a:r>
              <a:rPr lang="en-US" sz="1800" dirty="0"/>
              <a:t>, </a:t>
            </a:r>
            <a:r>
              <a:rPr lang="en-US" sz="1800" dirty="0" smtClean="0"/>
              <a:t>with a particular equity lens</a:t>
            </a:r>
          </a:p>
          <a:p>
            <a:r>
              <a:rPr lang="en-US" sz="1800" b="1" dirty="0" smtClean="0"/>
              <a:t>SEAM</a:t>
            </a:r>
            <a:r>
              <a:rPr lang="en-US" sz="1800" dirty="0" smtClean="0"/>
              <a:t> – coordinator of UNECE-SDC project in Moldova</a:t>
            </a:r>
            <a:endParaRPr lang="ro-MO" sz="1800" dirty="0" smtClean="0"/>
          </a:p>
          <a:p>
            <a:endParaRPr lang="ro-MO" sz="1800" dirty="0"/>
          </a:p>
          <a:p>
            <a:pPr marL="0" indent="0" algn="ctr">
              <a:buNone/>
            </a:pPr>
            <a:r>
              <a:rPr lang="ro-MO" sz="1800" b="1" dirty="0" smtClean="0">
                <a:solidFill>
                  <a:schemeClr val="tx2"/>
                </a:solidFill>
              </a:rPr>
              <a:t>Human right</a:t>
            </a:r>
            <a:r>
              <a:rPr lang="en-US" sz="1800" b="1" dirty="0" smtClean="0">
                <a:solidFill>
                  <a:schemeClr val="tx2"/>
                </a:solidFill>
              </a:rPr>
              <a:t>s</a:t>
            </a:r>
            <a:r>
              <a:rPr lang="ro-MO" sz="1800" b="1" dirty="0" smtClean="0">
                <a:solidFill>
                  <a:schemeClr val="tx2"/>
                </a:solidFill>
              </a:rPr>
              <a:t> </a:t>
            </a:r>
            <a:r>
              <a:rPr lang="ro-MO" sz="1800" b="1" dirty="0" smtClean="0">
                <a:solidFill>
                  <a:schemeClr val="tx2"/>
                </a:solidFill>
              </a:rPr>
              <a:t>to Water and Sanitation- a pivotal, mandatory right that has to </a:t>
            </a:r>
            <a:r>
              <a:rPr lang="en-US" sz="1800" b="1" dirty="0" smtClean="0">
                <a:solidFill>
                  <a:schemeClr val="tx2"/>
                </a:solidFill>
              </a:rPr>
              <a:t>be </a:t>
            </a:r>
            <a:r>
              <a:rPr lang="ro-MO" sz="1800" b="1" dirty="0" smtClean="0">
                <a:solidFill>
                  <a:schemeClr val="tx2"/>
                </a:solidFill>
              </a:rPr>
              <a:t>fullfill</a:t>
            </a:r>
            <a:r>
              <a:rPr lang="en-US" sz="1800" b="1" dirty="0" err="1" smtClean="0">
                <a:solidFill>
                  <a:schemeClr val="tx2"/>
                </a:solidFill>
              </a:rPr>
              <a:t>ed</a:t>
            </a:r>
            <a:r>
              <a:rPr lang="ro-MO" sz="1800" b="1" dirty="0" smtClean="0">
                <a:solidFill>
                  <a:schemeClr val="tx2"/>
                </a:solidFill>
              </a:rPr>
              <a:t> </a:t>
            </a:r>
            <a:r>
              <a:rPr lang="ro-MO" sz="1800" b="1" dirty="0" smtClean="0">
                <a:solidFill>
                  <a:schemeClr val="tx2"/>
                </a:solidFill>
              </a:rPr>
              <a:t>for EACH citizen of the Global community!</a:t>
            </a:r>
            <a:endParaRPr lang="en-US" sz="1800" b="1" dirty="0">
              <a:solidFill>
                <a:schemeClr val="tx2"/>
              </a:solidFill>
            </a:endParaRPr>
          </a:p>
        </p:txBody>
      </p:sp>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952999"/>
            <a:ext cx="2562380" cy="1905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admin\Desktop\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2379" y="4943052"/>
            <a:ext cx="2438401" cy="192460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10687196_689194997815825_6971880952665837086_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0780" y="4915459"/>
            <a:ext cx="2149694" cy="19621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Desktop\10373824_759827264085931_5467457180150790285_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50473" y="4915459"/>
            <a:ext cx="2043855" cy="1965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706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0"/>
            <a:ext cx="8229600" cy="762000"/>
          </a:xfrm>
        </p:spPr>
        <p:txBody>
          <a:bodyPr>
            <a:normAutofit fontScale="90000"/>
          </a:bodyPr>
          <a:lstStyle/>
          <a:p>
            <a:r>
              <a:rPr lang="en-US" sz="4000" dirty="0" smtClean="0">
                <a:solidFill>
                  <a:schemeClr val="tx2"/>
                </a:solidFill>
              </a:rPr>
              <a:t/>
            </a:r>
            <a:br>
              <a:rPr lang="en-US" sz="4000" dirty="0" smtClean="0">
                <a:solidFill>
                  <a:schemeClr val="tx2"/>
                </a:solidFill>
              </a:rPr>
            </a:br>
            <a:r>
              <a:rPr lang="en-US" sz="4000" dirty="0" smtClean="0">
                <a:solidFill>
                  <a:schemeClr val="tx2"/>
                </a:solidFill>
              </a:rPr>
              <a:t/>
            </a:r>
            <a:br>
              <a:rPr lang="en-US" sz="4000" dirty="0" smtClean="0">
                <a:solidFill>
                  <a:schemeClr val="tx2"/>
                </a:solidFill>
              </a:rPr>
            </a:br>
            <a:r>
              <a:rPr lang="en-US" sz="4000" dirty="0" smtClean="0">
                <a:solidFill>
                  <a:schemeClr val="tx2"/>
                </a:solidFill>
              </a:rPr>
              <a:t>Why an equitable perspective?</a:t>
            </a:r>
            <a:br>
              <a:rPr lang="en-US" sz="4000" dirty="0" smtClean="0">
                <a:solidFill>
                  <a:schemeClr val="tx2"/>
                </a:solidFill>
              </a:rPr>
            </a:br>
            <a:r>
              <a:rPr lang="en-US" sz="4000" dirty="0" smtClean="0">
                <a:solidFill>
                  <a:schemeClr val="tx2"/>
                </a:solidFill>
              </a:rPr>
              <a:t/>
            </a:r>
            <a:br>
              <a:rPr lang="en-US" sz="4000" dirty="0" smtClean="0">
                <a:solidFill>
                  <a:schemeClr val="tx2"/>
                </a:solidFill>
              </a:rPr>
            </a:br>
            <a:endParaRPr lang="ru-RU" sz="4000" dirty="0">
              <a:solidFill>
                <a:schemeClr val="tx2"/>
              </a:solidFill>
            </a:endParaRPr>
          </a:p>
        </p:txBody>
      </p:sp>
      <p:pic>
        <p:nvPicPr>
          <p:cNvPr id="6" name="Picture 4"/>
          <p:cNvPicPr>
            <a:picLocks noChangeAspect="1" noChangeArrowheads="1"/>
          </p:cNvPicPr>
          <p:nvPr/>
        </p:nvPicPr>
        <p:blipFill>
          <a:blip r:embed="rId3"/>
          <a:srcRect/>
          <a:stretch>
            <a:fillRect/>
          </a:stretch>
        </p:blipFill>
        <p:spPr bwMode="auto">
          <a:xfrm>
            <a:off x="459972" y="1045966"/>
            <a:ext cx="3657600" cy="2329246"/>
          </a:xfrm>
          <a:prstGeom prst="rect">
            <a:avLst/>
          </a:prstGeom>
          <a:noFill/>
          <a:ln w="9525">
            <a:noFill/>
            <a:miter lim="800000"/>
            <a:headEnd/>
            <a:tailEnd/>
          </a:ln>
          <a:effectLst/>
        </p:spPr>
      </p:pic>
      <p:pic>
        <p:nvPicPr>
          <p:cNvPr id="7" name="Picture 5"/>
          <p:cNvPicPr>
            <a:picLocks noChangeAspect="1" noChangeArrowheads="1"/>
          </p:cNvPicPr>
          <p:nvPr/>
        </p:nvPicPr>
        <p:blipFill>
          <a:blip r:embed="rId4"/>
          <a:srcRect/>
          <a:stretch>
            <a:fillRect/>
          </a:stretch>
        </p:blipFill>
        <p:spPr bwMode="auto">
          <a:xfrm>
            <a:off x="5157790" y="1009469"/>
            <a:ext cx="3729006" cy="2365743"/>
          </a:xfrm>
          <a:prstGeom prst="rect">
            <a:avLst/>
          </a:prstGeom>
          <a:noFill/>
          <a:ln w="9525">
            <a:noFill/>
            <a:miter lim="800000"/>
            <a:headEnd/>
            <a:tailEnd/>
          </a:ln>
          <a:effectLst/>
        </p:spPr>
      </p:pic>
      <p:sp>
        <p:nvSpPr>
          <p:cNvPr id="8" name="Title 1"/>
          <p:cNvSpPr txBox="1">
            <a:spLocks/>
          </p:cNvSpPr>
          <p:nvPr/>
        </p:nvSpPr>
        <p:spPr>
          <a:xfrm>
            <a:off x="381000" y="3733800"/>
            <a:ext cx="8692669" cy="2667000"/>
          </a:xfrm>
          <a:prstGeom prst="rect">
            <a:avLst/>
          </a:prstGeom>
        </p:spPr>
        <p:txBody>
          <a:bodyPr vert="horz" lIns="91440" tIns="45720" rIns="91440" bIns="45720" rtlCol="0" anchor="ctr">
            <a:noAutofit/>
          </a:bodyPr>
          <a:lstStyle/>
          <a:p>
            <a:pPr lvl="0" algn="ctr">
              <a:spcBef>
                <a:spcPct val="0"/>
              </a:spcBef>
              <a:defRPr/>
            </a:pPr>
            <a:endParaRPr kumimoji="0" lang="ro-MO" b="0" i="0" u="none" strike="noStrike" kern="1200" cap="none" spc="0" normalizeH="0" baseline="0" noProof="0" dirty="0" smtClean="0">
              <a:ln>
                <a:noFill/>
              </a:ln>
              <a:solidFill>
                <a:schemeClr val="tx2"/>
              </a:solidFill>
              <a:effectLst/>
              <a:uLnTx/>
              <a:uFillTx/>
              <a:latin typeface="+mj-lt"/>
              <a:ea typeface="+mj-ea"/>
              <a:cs typeface="+mj-cs"/>
            </a:endParaRPr>
          </a:p>
          <a:p>
            <a:pPr lvl="0" algn="ctr"/>
            <a:r>
              <a:rPr lang="en-GB" altLang="en-US" dirty="0">
                <a:solidFill>
                  <a:prstClr val="black"/>
                </a:solidFill>
              </a:rPr>
              <a:t>Republic of Moldova committed through </a:t>
            </a:r>
            <a:r>
              <a:rPr lang="en-GB" altLang="en-US" dirty="0" smtClean="0">
                <a:solidFill>
                  <a:prstClr val="black"/>
                </a:solidFill>
              </a:rPr>
              <a:t>Millennium </a:t>
            </a:r>
            <a:r>
              <a:rPr lang="en-GB" altLang="en-US" dirty="0">
                <a:solidFill>
                  <a:prstClr val="black"/>
                </a:solidFill>
              </a:rPr>
              <a:t>Developmental Goals to ensure access to safe drinking water to 59% of population in 2010 and to 65% in 2015 and to increase the share of population with access to improved sewerage to 50,3% in 2010 and 65% in 2015. </a:t>
            </a:r>
            <a:endParaRPr lang="en-GB" altLang="en-US" dirty="0" smtClean="0">
              <a:solidFill>
                <a:prstClr val="black"/>
              </a:solidFill>
            </a:endParaRPr>
          </a:p>
          <a:p>
            <a:pPr lvl="0" algn="ctr"/>
            <a:endParaRPr lang="en-GB" altLang="en-US" dirty="0">
              <a:solidFill>
                <a:prstClr val="black"/>
              </a:solidFill>
            </a:endParaRPr>
          </a:p>
          <a:p>
            <a:pPr lvl="0" algn="ctr"/>
            <a:r>
              <a:rPr lang="en-GB" altLang="en-US" dirty="0" smtClean="0">
                <a:solidFill>
                  <a:prstClr val="black"/>
                </a:solidFill>
              </a:rPr>
              <a:t>Despite </a:t>
            </a:r>
            <a:r>
              <a:rPr lang="en-GB" altLang="en-US" dirty="0">
                <a:solidFill>
                  <a:prstClr val="black"/>
                </a:solidFill>
              </a:rPr>
              <a:t>the recent </a:t>
            </a:r>
            <a:r>
              <a:rPr lang="en-GB" altLang="en-US" dirty="0" smtClean="0">
                <a:solidFill>
                  <a:prstClr val="black"/>
                </a:solidFill>
              </a:rPr>
              <a:t>efforts in </a:t>
            </a:r>
            <a:r>
              <a:rPr lang="en-GB" altLang="en-US" dirty="0">
                <a:solidFill>
                  <a:prstClr val="black"/>
                </a:solidFill>
              </a:rPr>
              <a:t>making </a:t>
            </a:r>
            <a:r>
              <a:rPr lang="en-GB" altLang="en-US" dirty="0" smtClean="0">
                <a:solidFill>
                  <a:prstClr val="black"/>
                </a:solidFill>
              </a:rPr>
              <a:t>water supply </a:t>
            </a:r>
            <a:r>
              <a:rPr lang="en-GB" altLang="en-US" dirty="0">
                <a:solidFill>
                  <a:prstClr val="black"/>
                </a:solidFill>
              </a:rPr>
              <a:t>and </a:t>
            </a:r>
            <a:r>
              <a:rPr lang="en-GB" altLang="en-US" dirty="0" smtClean="0">
                <a:solidFill>
                  <a:prstClr val="black"/>
                </a:solidFill>
              </a:rPr>
              <a:t>sanitation available </a:t>
            </a:r>
            <a:r>
              <a:rPr lang="en-GB" altLang="en-US" dirty="0">
                <a:solidFill>
                  <a:prstClr val="black"/>
                </a:solidFill>
              </a:rPr>
              <a:t>within rural regions in Moldova (the households with access to WSS have doubled in South and Centre regions in 2010 as compared to 2007) </a:t>
            </a:r>
            <a:r>
              <a:rPr lang="en-GB" altLang="en-US" dirty="0" smtClean="0">
                <a:solidFill>
                  <a:prstClr val="black"/>
                </a:solidFill>
              </a:rPr>
              <a:t>the graphs show that these goals </a:t>
            </a:r>
            <a:r>
              <a:rPr lang="ro-MO" altLang="en-US" dirty="0">
                <a:solidFill>
                  <a:prstClr val="black"/>
                </a:solidFill>
              </a:rPr>
              <a:t>were not </a:t>
            </a:r>
            <a:r>
              <a:rPr lang="ro-MO" altLang="en-US" dirty="0" smtClean="0">
                <a:solidFill>
                  <a:prstClr val="black"/>
                </a:solidFill>
              </a:rPr>
              <a:t>achieved</a:t>
            </a:r>
            <a:r>
              <a:rPr lang="ro-MO" altLang="en-US" dirty="0">
                <a:solidFill>
                  <a:prstClr val="black"/>
                </a:solidFill>
              </a:rPr>
              <a:t>. </a:t>
            </a:r>
            <a:endParaRPr lang="en-GB" altLang="en-US" dirty="0">
              <a:solidFill>
                <a:prstClr val="black"/>
              </a:solidFill>
            </a:endParaRPr>
          </a:p>
          <a:p>
            <a:pPr lvl="0" algn="ctr"/>
            <a:r>
              <a:rPr lang="en-GB" altLang="en-US" dirty="0">
                <a:solidFill>
                  <a:prstClr val="black"/>
                </a:solidFill>
              </a:rPr>
              <a:t/>
            </a:r>
            <a:br>
              <a:rPr lang="en-GB" altLang="en-US" dirty="0">
                <a:solidFill>
                  <a:prstClr val="black"/>
                </a:solidFill>
              </a:rPr>
            </a:br>
            <a:endParaRPr lang="ro-MO" dirty="0">
              <a:solidFill>
                <a:schemeClr val="tx2"/>
              </a:solidFill>
              <a:latin typeface="+mj-lt"/>
              <a:ea typeface="+mj-ea"/>
              <a:cs typeface="+mj-cs"/>
            </a:endParaRPr>
          </a:p>
          <a:p>
            <a:pPr lvl="0" algn="ctr">
              <a:spcBef>
                <a:spcPct val="0"/>
              </a:spcBef>
              <a:defRPr/>
            </a:pPr>
            <a:endParaRPr kumimoji="0" lang="ro-MO" b="0" i="0" u="none" strike="noStrike" kern="120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800" dirty="0">
                <a:solidFill>
                  <a:schemeClr val="tx2"/>
                </a:solidFill>
              </a:rPr>
              <a:t>Why an equitable perspective?</a:t>
            </a:r>
            <a:endParaRPr lang="ru-RU" sz="3800" dirty="0">
              <a:solidFill>
                <a:schemeClr val="tx2"/>
              </a:solidFill>
            </a:endParaRPr>
          </a:p>
        </p:txBody>
      </p:sp>
      <p:sp>
        <p:nvSpPr>
          <p:cNvPr id="6" name="Rectangle 5"/>
          <p:cNvSpPr/>
          <p:nvPr/>
        </p:nvSpPr>
        <p:spPr>
          <a:xfrm>
            <a:off x="180868" y="1066800"/>
            <a:ext cx="8786874" cy="923330"/>
          </a:xfrm>
          <a:prstGeom prst="rect">
            <a:avLst/>
          </a:prstGeom>
        </p:spPr>
        <p:txBody>
          <a:bodyPr wrap="square">
            <a:spAutoFit/>
          </a:bodyPr>
          <a:lstStyle/>
          <a:p>
            <a:pPr algn="ctr"/>
            <a:r>
              <a:rPr lang="en-US" altLang="en-US" dirty="0" smtClean="0"/>
              <a:t>Access </a:t>
            </a:r>
            <a:r>
              <a:rPr lang="en-US" altLang="en-US" dirty="0" smtClean="0"/>
              <a:t>gap for water and sanitation between richest and poorest quintile: (1) was very significant </a:t>
            </a:r>
            <a:r>
              <a:rPr lang="en-US" altLang="en-US" dirty="0" smtClean="0"/>
              <a:t>in 2006 – </a:t>
            </a:r>
            <a:r>
              <a:rPr lang="en-US" altLang="en-US" dirty="0" smtClean="0"/>
              <a:t>37, 7%, (2) the gap was not reduced at all </a:t>
            </a:r>
            <a:r>
              <a:rPr lang="en-US" altLang="en-US" dirty="0" smtClean="0"/>
              <a:t>but increased </a:t>
            </a:r>
            <a:r>
              <a:rPr lang="en-US" altLang="en-US" dirty="0" smtClean="0"/>
              <a:t>significantly. </a:t>
            </a:r>
            <a:endParaRPr lang="ro-MO" altLang="en-US" dirty="0" smtClean="0"/>
          </a:p>
          <a:p>
            <a:pPr algn="ctr"/>
            <a:endParaRPr lang="ru-RU" dirty="0"/>
          </a:p>
        </p:txBody>
      </p:sp>
      <p:pic>
        <p:nvPicPr>
          <p:cNvPr id="7" name="Picture 5"/>
          <p:cNvPicPr>
            <a:picLocks noGrp="1" noChangeAspect="1" noChangeArrowheads="1"/>
          </p:cNvPicPr>
          <p:nvPr>
            <p:ph idx="1"/>
          </p:nvPr>
        </p:nvPicPr>
        <p:blipFill>
          <a:blip r:embed="rId3"/>
          <a:srcRect/>
          <a:stretch>
            <a:fillRect/>
          </a:stretch>
        </p:blipFill>
        <p:spPr>
          <a:xfrm>
            <a:off x="0" y="4357694"/>
            <a:ext cx="4572000" cy="2500306"/>
          </a:xfrm>
          <a:noFill/>
        </p:spPr>
      </p:pic>
      <p:pic>
        <p:nvPicPr>
          <p:cNvPr id="8" name="Picture 6"/>
          <p:cNvPicPr>
            <a:picLocks noChangeAspect="1" noChangeArrowheads="1"/>
          </p:cNvPicPr>
          <p:nvPr/>
        </p:nvPicPr>
        <p:blipFill>
          <a:blip r:embed="rId4"/>
          <a:srcRect/>
          <a:stretch>
            <a:fillRect/>
          </a:stretch>
        </p:blipFill>
        <p:spPr bwMode="auto">
          <a:xfrm>
            <a:off x="4784836" y="4357694"/>
            <a:ext cx="4359164" cy="2500306"/>
          </a:xfrm>
          <a:prstGeom prst="rect">
            <a:avLst/>
          </a:prstGeom>
          <a:noFill/>
          <a:ln w="9525">
            <a:noFill/>
            <a:miter lim="800000"/>
            <a:headEnd/>
            <a:tailEnd/>
          </a:ln>
          <a:effectLst/>
        </p:spPr>
      </p:pic>
      <p:sp>
        <p:nvSpPr>
          <p:cNvPr id="3" name="TextBox 2"/>
          <p:cNvSpPr txBox="1"/>
          <p:nvPr/>
        </p:nvSpPr>
        <p:spPr>
          <a:xfrm>
            <a:off x="533400" y="2438400"/>
            <a:ext cx="8153400" cy="1754326"/>
          </a:xfrm>
          <a:prstGeom prst="rect">
            <a:avLst/>
          </a:prstGeom>
          <a:noFill/>
        </p:spPr>
        <p:txBody>
          <a:bodyPr wrap="square" rtlCol="0">
            <a:spAutoFit/>
          </a:bodyPr>
          <a:lstStyle/>
          <a:p>
            <a:pPr algn="ctr"/>
            <a:endParaRPr lang="ro-MO" altLang="en-US" dirty="0"/>
          </a:p>
          <a:p>
            <a:pPr lvl="0" algn="ctr">
              <a:spcBef>
                <a:spcPct val="0"/>
              </a:spcBef>
              <a:defRPr/>
            </a:pPr>
            <a:r>
              <a:rPr lang="en-US" dirty="0">
                <a:solidFill>
                  <a:srgbClr val="1F497D"/>
                </a:solidFill>
              </a:rPr>
              <a:t>Initial objective: </a:t>
            </a:r>
            <a:r>
              <a:rPr lang="en-US" dirty="0" smtClean="0">
                <a:solidFill>
                  <a:prstClr val="black"/>
                </a:solidFill>
              </a:rPr>
              <a:t>Support decision </a:t>
            </a:r>
            <a:r>
              <a:rPr lang="en-US" dirty="0">
                <a:solidFill>
                  <a:prstClr val="black"/>
                </a:solidFill>
              </a:rPr>
              <a:t>makers </a:t>
            </a:r>
            <a:r>
              <a:rPr lang="en-US" dirty="0" smtClean="0">
                <a:solidFill>
                  <a:prstClr val="black"/>
                </a:solidFill>
              </a:rPr>
              <a:t>in ensuring </a:t>
            </a:r>
            <a:r>
              <a:rPr lang="en-US" dirty="0">
                <a:solidFill>
                  <a:prstClr val="black"/>
                </a:solidFill>
              </a:rPr>
              <a:t>full achievement of the Human </a:t>
            </a:r>
            <a:r>
              <a:rPr lang="en-US" dirty="0" smtClean="0">
                <a:solidFill>
                  <a:prstClr val="black"/>
                </a:solidFill>
              </a:rPr>
              <a:t>rights </a:t>
            </a:r>
            <a:r>
              <a:rPr lang="en-US" dirty="0">
                <a:solidFill>
                  <a:prstClr val="black"/>
                </a:solidFill>
              </a:rPr>
              <a:t>to </a:t>
            </a:r>
            <a:r>
              <a:rPr lang="en-US" dirty="0" smtClean="0">
                <a:solidFill>
                  <a:prstClr val="black"/>
                </a:solidFill>
              </a:rPr>
              <a:t>water </a:t>
            </a:r>
            <a:r>
              <a:rPr lang="en-US" dirty="0">
                <a:solidFill>
                  <a:prstClr val="black"/>
                </a:solidFill>
              </a:rPr>
              <a:t>and </a:t>
            </a:r>
            <a:r>
              <a:rPr lang="en-US" dirty="0" smtClean="0">
                <a:solidFill>
                  <a:prstClr val="black"/>
                </a:solidFill>
              </a:rPr>
              <a:t>sanitation </a:t>
            </a:r>
            <a:r>
              <a:rPr lang="en-US" dirty="0">
                <a:solidFill>
                  <a:prstClr val="black"/>
                </a:solidFill>
              </a:rPr>
              <a:t>for every citizen, whether rich or poor, living in rural or urban areas, disabled or belonging to a minority, men or </a:t>
            </a:r>
            <a:r>
              <a:rPr lang="en-US" dirty="0" smtClean="0">
                <a:solidFill>
                  <a:prstClr val="black"/>
                </a:solidFill>
              </a:rPr>
              <a:t>women, </a:t>
            </a:r>
            <a:r>
              <a:rPr lang="en-US" dirty="0">
                <a:solidFill>
                  <a:prstClr val="black"/>
                </a:solidFill>
              </a:rPr>
              <a:t>have W/S services that are accessible, safe, acceptable and affordable for all without any discrimination.  </a:t>
            </a:r>
            <a:endParaRPr lang="ru-RU" dirty="0">
              <a:solidFill>
                <a:prstClr val="black"/>
              </a:solidFill>
            </a:endParaRPr>
          </a:p>
          <a:p>
            <a:endParaRPr lang="en-GB" dirty="0"/>
          </a:p>
        </p:txBody>
      </p:sp>
      <p:sp>
        <p:nvSpPr>
          <p:cNvPr id="9" name="Title 1"/>
          <p:cNvSpPr txBox="1">
            <a:spLocks/>
          </p:cNvSpPr>
          <p:nvPr/>
        </p:nvSpPr>
        <p:spPr>
          <a:xfrm>
            <a:off x="495300" y="1828800"/>
            <a:ext cx="8229600" cy="7921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00" dirty="0">
                <a:solidFill>
                  <a:schemeClr val="tx2"/>
                </a:solidFill>
              </a:rPr>
              <a:t>Applying equitable access score-card</a:t>
            </a:r>
            <a:endParaRPr lang="ru-RU" sz="3800" dirty="0">
              <a:solidFill>
                <a:schemeClr val="tx2"/>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481" y="152400"/>
            <a:ext cx="8229600" cy="609600"/>
          </a:xfrm>
        </p:spPr>
        <p:txBody>
          <a:bodyPr>
            <a:normAutofit fontScale="90000"/>
          </a:bodyPr>
          <a:lstStyle/>
          <a:p>
            <a:r>
              <a:rPr lang="en-US" sz="4000" dirty="0" smtClean="0">
                <a:solidFill>
                  <a:schemeClr val="tx2"/>
                </a:solidFill>
              </a:rPr>
              <a:t>Process of applying the Score-card</a:t>
            </a:r>
            <a:endParaRPr lang="ru-RU" sz="4000" dirty="0">
              <a:solidFill>
                <a:schemeClr val="tx2"/>
              </a:solidFill>
            </a:endParaRPr>
          </a:p>
        </p:txBody>
      </p:sp>
      <p:pic>
        <p:nvPicPr>
          <p:cNvPr id="3" name="Picture 2" descr="I:\Sedinta\IMG_3349.JPG"/>
          <p:cNvPicPr/>
          <p:nvPr/>
        </p:nvPicPr>
        <p:blipFill>
          <a:blip r:embed="rId3"/>
          <a:srcRect/>
          <a:stretch>
            <a:fillRect/>
          </a:stretch>
        </p:blipFill>
        <p:spPr bwMode="auto">
          <a:xfrm>
            <a:off x="6000728" y="4857760"/>
            <a:ext cx="3143272" cy="2000240"/>
          </a:xfrm>
          <a:prstGeom prst="rect">
            <a:avLst/>
          </a:prstGeom>
          <a:noFill/>
          <a:ln w="9525">
            <a:noFill/>
            <a:miter lim="800000"/>
            <a:headEnd/>
            <a:tailEnd/>
          </a:ln>
        </p:spPr>
      </p:pic>
      <p:pic>
        <p:nvPicPr>
          <p:cNvPr id="4" name="Picture 3" descr="I:\Sedinta\IMG_3368.JPG"/>
          <p:cNvPicPr/>
          <p:nvPr/>
        </p:nvPicPr>
        <p:blipFill>
          <a:blip r:embed="rId4"/>
          <a:srcRect/>
          <a:stretch>
            <a:fillRect/>
          </a:stretch>
        </p:blipFill>
        <p:spPr bwMode="auto">
          <a:xfrm>
            <a:off x="3071802" y="4857760"/>
            <a:ext cx="2928958" cy="2000240"/>
          </a:xfrm>
          <a:prstGeom prst="rect">
            <a:avLst/>
          </a:prstGeom>
          <a:noFill/>
          <a:ln w="9525">
            <a:noFill/>
            <a:miter lim="800000"/>
            <a:headEnd/>
            <a:tailEnd/>
          </a:ln>
        </p:spPr>
      </p:pic>
      <p:pic>
        <p:nvPicPr>
          <p:cNvPr id="5" name="Picture 4" descr="https://scontent-b-fra.xx.fbcdn.net/hphotos-xpf1/v/t1.0-9/10501973_715482431853748_6108016168144057543_n.jpg?oh=426ba482fa12903588a9cf5afc59c644&amp;oe=556EDE29"/>
          <p:cNvPicPr/>
          <p:nvPr/>
        </p:nvPicPr>
        <p:blipFill>
          <a:blip r:embed="rId5"/>
          <a:srcRect/>
          <a:stretch>
            <a:fillRect/>
          </a:stretch>
        </p:blipFill>
        <p:spPr bwMode="auto">
          <a:xfrm>
            <a:off x="0" y="4857760"/>
            <a:ext cx="3071802" cy="2000240"/>
          </a:xfrm>
          <a:prstGeom prst="rect">
            <a:avLst/>
          </a:prstGeom>
          <a:noFill/>
          <a:ln w="9525">
            <a:noFill/>
            <a:miter lim="800000"/>
            <a:headEnd/>
            <a:tailEnd/>
          </a:ln>
        </p:spPr>
      </p:pic>
      <p:sp>
        <p:nvSpPr>
          <p:cNvPr id="6" name="Title 1"/>
          <p:cNvSpPr txBox="1">
            <a:spLocks/>
          </p:cNvSpPr>
          <p:nvPr/>
        </p:nvSpPr>
        <p:spPr>
          <a:xfrm>
            <a:off x="214282" y="762000"/>
            <a:ext cx="8777318" cy="3943360"/>
          </a:xfrm>
          <a:prstGeom prst="rect">
            <a:avLst/>
          </a:prstGeom>
        </p:spPr>
        <p:txBody>
          <a:bodyPr vert="horz" lIns="91440" tIns="45720" rIns="91440" bIns="45720" rtlCol="0" anchor="ctr">
            <a:normAutofit fontScale="70000" lnSpcReduction="20000"/>
          </a:bodyPr>
          <a:lstStyle/>
          <a:p>
            <a:pPr marL="342900" marR="0" lvl="0" indent="-342900" defTabSz="914400" rtl="0" eaLnBrk="1" fontAlgn="auto" latinLnBrk="0" hangingPunct="1">
              <a:lnSpc>
                <a:spcPct val="100000"/>
              </a:lnSpc>
              <a:spcBef>
                <a:spcPct val="0"/>
              </a:spcBef>
              <a:spcAft>
                <a:spcPts val="0"/>
              </a:spcAft>
              <a:buClrTx/>
              <a:buSzTx/>
              <a:buFont typeface="Arial" pitchFamily="34" charset="0"/>
              <a:buChar char="•"/>
              <a:tabLst/>
              <a:defRPr/>
            </a:pPr>
            <a:r>
              <a:rPr lang="en-US" sz="2100" b="1" dirty="0" smtClean="0">
                <a:solidFill>
                  <a:schemeClr val="tx2"/>
                </a:solidFill>
                <a:latin typeface="+mj-lt"/>
                <a:ea typeface="+mj-ea"/>
                <a:cs typeface="+mj-cs"/>
              </a:rPr>
              <a:t>Period of Implementation: </a:t>
            </a:r>
            <a:r>
              <a:rPr lang="en-US" sz="2100" dirty="0" smtClean="0">
                <a:latin typeface="+mj-lt"/>
                <a:ea typeface="+mj-ea"/>
                <a:cs typeface="+mj-cs"/>
              </a:rPr>
              <a:t>1 </a:t>
            </a:r>
            <a:r>
              <a:rPr lang="en-US" sz="2100" dirty="0" smtClean="0">
                <a:latin typeface="+mj-lt"/>
                <a:ea typeface="+mj-ea"/>
                <a:cs typeface="+mj-cs"/>
              </a:rPr>
              <a:t>April- 31 December </a:t>
            </a:r>
            <a:r>
              <a:rPr lang="en-US" sz="2100" dirty="0" smtClean="0">
                <a:latin typeface="+mj-lt"/>
                <a:ea typeface="+mj-ea"/>
                <a:cs typeface="+mj-cs"/>
              </a:rPr>
              <a:t>2015</a:t>
            </a:r>
          </a:p>
          <a:p>
            <a:pPr marR="0" lvl="0" defTabSz="914400" rtl="0" eaLnBrk="1" fontAlgn="auto" latinLnBrk="0" hangingPunct="1">
              <a:lnSpc>
                <a:spcPct val="100000"/>
              </a:lnSpc>
              <a:spcBef>
                <a:spcPct val="0"/>
              </a:spcBef>
              <a:spcAft>
                <a:spcPts val="0"/>
              </a:spcAft>
              <a:buClrTx/>
              <a:buSzTx/>
              <a:tabLst/>
              <a:defRPr/>
            </a:pPr>
            <a:endParaRPr lang="ro-MO" sz="2100" dirty="0" smtClean="0">
              <a:latin typeface="+mj-lt"/>
              <a:ea typeface="+mj-ea"/>
              <a:cs typeface="+mj-cs"/>
            </a:endParaRPr>
          </a:p>
          <a:p>
            <a:pPr marL="342900" lvl="0" indent="-342900">
              <a:spcBef>
                <a:spcPct val="0"/>
              </a:spcBef>
              <a:buFont typeface="Arial" pitchFamily="34" charset="0"/>
              <a:buChar char="•"/>
              <a:defRPr/>
            </a:pPr>
            <a:r>
              <a:rPr lang="en-US" sz="2100" b="1" dirty="0" smtClean="0">
                <a:solidFill>
                  <a:srgbClr val="1F497D"/>
                </a:solidFill>
              </a:rPr>
              <a:t>Participants</a:t>
            </a:r>
            <a:r>
              <a:rPr lang="en-US" sz="2100" b="1" dirty="0">
                <a:solidFill>
                  <a:srgbClr val="1F497D"/>
                </a:solidFill>
              </a:rPr>
              <a:t>:</a:t>
            </a:r>
            <a:r>
              <a:rPr lang="en-US" sz="2100" b="1" dirty="0">
                <a:solidFill>
                  <a:prstClr val="black"/>
                </a:solidFill>
              </a:rPr>
              <a:t> </a:t>
            </a:r>
            <a:r>
              <a:rPr lang="en-US" sz="2100" dirty="0">
                <a:solidFill>
                  <a:prstClr val="black"/>
                </a:solidFill>
              </a:rPr>
              <a:t>Representatives of </a:t>
            </a:r>
            <a:r>
              <a:rPr lang="en-US" sz="2100" dirty="0" smtClean="0">
                <a:solidFill>
                  <a:prstClr val="black"/>
                </a:solidFill>
              </a:rPr>
              <a:t>ministries </a:t>
            </a:r>
            <a:r>
              <a:rPr lang="en-US" sz="2100" dirty="0">
                <a:solidFill>
                  <a:prstClr val="black"/>
                </a:solidFill>
              </a:rPr>
              <a:t>of </a:t>
            </a:r>
            <a:r>
              <a:rPr lang="en-US" sz="2100" dirty="0" smtClean="0">
                <a:solidFill>
                  <a:prstClr val="black"/>
                </a:solidFill>
              </a:rPr>
              <a:t>environment, health, regional development and construction, water agency </a:t>
            </a:r>
            <a:r>
              <a:rPr lang="en-US" sz="2100" dirty="0" err="1">
                <a:solidFill>
                  <a:prstClr val="black"/>
                </a:solidFill>
              </a:rPr>
              <a:t>Apele</a:t>
            </a:r>
            <a:r>
              <a:rPr lang="en-US" sz="2100" dirty="0">
                <a:solidFill>
                  <a:prstClr val="black"/>
                </a:solidFill>
              </a:rPr>
              <a:t> </a:t>
            </a:r>
            <a:r>
              <a:rPr lang="en-US" sz="2100" dirty="0" err="1">
                <a:solidFill>
                  <a:prstClr val="black"/>
                </a:solidFill>
              </a:rPr>
              <a:t>Moldovei</a:t>
            </a:r>
            <a:r>
              <a:rPr lang="en-US" sz="2100" dirty="0">
                <a:solidFill>
                  <a:prstClr val="black"/>
                </a:solidFill>
              </a:rPr>
              <a:t>, </a:t>
            </a:r>
            <a:r>
              <a:rPr lang="en-US" sz="2100" dirty="0">
                <a:solidFill>
                  <a:prstClr val="black"/>
                </a:solidFill>
              </a:rPr>
              <a:t>National Centre for Public Health, </a:t>
            </a:r>
            <a:r>
              <a:rPr lang="en-GB" sz="2100" dirty="0">
                <a:solidFill>
                  <a:srgbClr val="222222"/>
                </a:solidFill>
                <a:ea typeface="Times New Roman"/>
              </a:rPr>
              <a:t>Association Moldova </a:t>
            </a:r>
            <a:r>
              <a:rPr lang="ro-RO" sz="2100" dirty="0">
                <a:solidFill>
                  <a:srgbClr val="222222"/>
                </a:solidFill>
                <a:ea typeface="Times New Roman"/>
              </a:rPr>
              <a:t>Apa</a:t>
            </a:r>
            <a:r>
              <a:rPr lang="en-GB" sz="2100" dirty="0" smtClean="0">
                <a:solidFill>
                  <a:srgbClr val="222222"/>
                </a:solidFill>
                <a:ea typeface="Times New Roman"/>
              </a:rPr>
              <a:t>-Canal, </a:t>
            </a:r>
            <a:r>
              <a:rPr lang="en-GB" sz="2100" dirty="0">
                <a:solidFill>
                  <a:srgbClr val="222222"/>
                </a:solidFill>
                <a:ea typeface="Times New Roman"/>
              </a:rPr>
              <a:t>National Agency for Energy and </a:t>
            </a:r>
            <a:r>
              <a:rPr lang="en-GB" sz="2100" dirty="0" smtClean="0">
                <a:solidFill>
                  <a:srgbClr val="222222"/>
                </a:solidFill>
                <a:ea typeface="Times New Roman"/>
              </a:rPr>
              <a:t>Regulation, </a:t>
            </a:r>
            <a:r>
              <a:rPr lang="en-GB" sz="2100" dirty="0">
                <a:solidFill>
                  <a:srgbClr val="222222"/>
                </a:solidFill>
                <a:ea typeface="Times New Roman"/>
              </a:rPr>
              <a:t>Congress of Local </a:t>
            </a:r>
            <a:r>
              <a:rPr lang="en-GB" sz="2100" dirty="0" smtClean="0">
                <a:solidFill>
                  <a:srgbClr val="222222"/>
                </a:solidFill>
                <a:ea typeface="Times New Roman"/>
              </a:rPr>
              <a:t>Authorities, NGOs SEAM, Eco</a:t>
            </a:r>
            <a:r>
              <a:rPr lang="ro-RO" sz="2100" dirty="0" smtClean="0">
                <a:solidFill>
                  <a:srgbClr val="222222"/>
                </a:solidFill>
                <a:ea typeface="Times New Roman"/>
              </a:rPr>
              <a:t>-Tiras</a:t>
            </a:r>
            <a:r>
              <a:rPr lang="en-GB" sz="2100" dirty="0" smtClean="0">
                <a:solidFill>
                  <a:srgbClr val="222222"/>
                </a:solidFill>
                <a:ea typeface="Times New Roman"/>
              </a:rPr>
              <a:t>, </a:t>
            </a:r>
            <a:r>
              <a:rPr lang="en-US" sz="2100" dirty="0">
                <a:solidFill>
                  <a:prstClr val="black"/>
                </a:solidFill>
              </a:rPr>
              <a:t>National Environmental </a:t>
            </a:r>
            <a:r>
              <a:rPr lang="en-US" sz="2100" dirty="0" smtClean="0">
                <a:solidFill>
                  <a:prstClr val="black"/>
                </a:solidFill>
              </a:rPr>
              <a:t>Center; Swiss </a:t>
            </a:r>
            <a:r>
              <a:rPr lang="en-US" sz="2100" dirty="0">
                <a:solidFill>
                  <a:prstClr val="black"/>
                </a:solidFill>
              </a:rPr>
              <a:t>Cooperation </a:t>
            </a:r>
            <a:r>
              <a:rPr lang="en-US" sz="2100" dirty="0" smtClean="0">
                <a:solidFill>
                  <a:prstClr val="black"/>
                </a:solidFill>
              </a:rPr>
              <a:t>Office (</a:t>
            </a:r>
            <a:r>
              <a:rPr lang="en-US" sz="2100" dirty="0" err="1" smtClean="0">
                <a:solidFill>
                  <a:prstClr val="black"/>
                </a:solidFill>
              </a:rPr>
              <a:t>ApaSan</a:t>
            </a:r>
            <a:r>
              <a:rPr lang="en-US" sz="2100" dirty="0" smtClean="0">
                <a:solidFill>
                  <a:prstClr val="black"/>
                </a:solidFill>
              </a:rPr>
              <a:t>), </a:t>
            </a:r>
            <a:r>
              <a:rPr lang="en-US" sz="2100" dirty="0">
                <a:solidFill>
                  <a:prstClr val="black"/>
                </a:solidFill>
              </a:rPr>
              <a:t>Austrian Development Cooperation, </a:t>
            </a:r>
            <a:r>
              <a:rPr lang="en-GB" sz="2100" dirty="0" smtClean="0">
                <a:solidFill>
                  <a:srgbClr val="222222"/>
                </a:solidFill>
                <a:ea typeface="Times New Roman"/>
              </a:rPr>
              <a:t>UNDP/ART initiative, OECD. </a:t>
            </a:r>
            <a:r>
              <a:rPr lang="en-US" sz="2100" b="1" dirty="0" smtClean="0">
                <a:solidFill>
                  <a:prstClr val="black"/>
                </a:solidFill>
              </a:rPr>
              <a:t>International Experts</a:t>
            </a:r>
            <a:r>
              <a:rPr lang="en-US" sz="2100" dirty="0">
                <a:solidFill>
                  <a:prstClr val="black"/>
                </a:solidFill>
              </a:rPr>
              <a:t>: Chantal </a:t>
            </a:r>
            <a:r>
              <a:rPr lang="en-US" sz="2100" dirty="0" err="1" smtClean="0">
                <a:solidFill>
                  <a:prstClr val="black"/>
                </a:solidFill>
              </a:rPr>
              <a:t>Demilecamps</a:t>
            </a:r>
            <a:r>
              <a:rPr lang="en-US" sz="2100" dirty="0" smtClean="0">
                <a:solidFill>
                  <a:prstClr val="black"/>
                </a:solidFill>
              </a:rPr>
              <a:t>, </a:t>
            </a:r>
            <a:r>
              <a:rPr lang="en-US" sz="2100" dirty="0">
                <a:solidFill>
                  <a:prstClr val="black"/>
                </a:solidFill>
              </a:rPr>
              <a:t>Roberto </a:t>
            </a:r>
            <a:r>
              <a:rPr lang="en-US" sz="2100" dirty="0" smtClean="0">
                <a:solidFill>
                  <a:prstClr val="black"/>
                </a:solidFill>
              </a:rPr>
              <a:t>Martin-Hurtado (UNECE) Hanna </a:t>
            </a:r>
            <a:r>
              <a:rPr lang="en-US" sz="2100" dirty="0" err="1" smtClean="0">
                <a:solidFill>
                  <a:prstClr val="black"/>
                </a:solidFill>
              </a:rPr>
              <a:t>Tsvietkova</a:t>
            </a:r>
            <a:r>
              <a:rPr lang="en-US" sz="2100" dirty="0">
                <a:solidFill>
                  <a:prstClr val="black"/>
                </a:solidFill>
              </a:rPr>
              <a:t> </a:t>
            </a:r>
            <a:r>
              <a:rPr lang="en-US" sz="2100" dirty="0" smtClean="0">
                <a:solidFill>
                  <a:prstClr val="black"/>
                </a:solidFill>
              </a:rPr>
              <a:t>(Ukraine)</a:t>
            </a:r>
            <a:r>
              <a:rPr lang="en-US" sz="2100" dirty="0" smtClean="0">
                <a:solidFill>
                  <a:prstClr val="black"/>
                </a:solidFill>
              </a:rPr>
              <a:t> </a:t>
            </a:r>
          </a:p>
          <a:p>
            <a:pPr lvl="0">
              <a:spcBef>
                <a:spcPct val="0"/>
              </a:spcBef>
              <a:defRPr/>
            </a:pPr>
            <a:endParaRPr lang="ru-RU" sz="2100" dirty="0" smtClean="0">
              <a:solidFill>
                <a:prstClr val="black"/>
              </a:solidFill>
            </a:endParaRPr>
          </a:p>
          <a:p>
            <a:pPr marL="342900" lvl="0" indent="-342900">
              <a:spcBef>
                <a:spcPct val="0"/>
              </a:spcBef>
              <a:buFont typeface="Arial" pitchFamily="34" charset="0"/>
              <a:buChar char="•"/>
              <a:defRPr/>
            </a:pPr>
            <a:r>
              <a:rPr lang="en-US" sz="2100" b="1" dirty="0" smtClean="0">
                <a:solidFill>
                  <a:srgbClr val="1F497D"/>
                </a:solidFill>
              </a:rPr>
              <a:t>Difficulties </a:t>
            </a:r>
            <a:r>
              <a:rPr lang="en-US" sz="2100" b="1" dirty="0">
                <a:solidFill>
                  <a:srgbClr val="1F497D"/>
                </a:solidFill>
              </a:rPr>
              <a:t>faced:</a:t>
            </a:r>
            <a:r>
              <a:rPr lang="en-US" sz="2100" dirty="0">
                <a:solidFill>
                  <a:prstClr val="black"/>
                </a:solidFill>
              </a:rPr>
              <a:t> New </a:t>
            </a:r>
            <a:r>
              <a:rPr lang="en-US" sz="2100" dirty="0" smtClean="0">
                <a:solidFill>
                  <a:prstClr val="black"/>
                </a:solidFill>
              </a:rPr>
              <a:t>issue for Moldova/Complex </a:t>
            </a:r>
            <a:r>
              <a:rPr lang="en-US" sz="2100" dirty="0" smtClean="0">
                <a:solidFill>
                  <a:prstClr val="black"/>
                </a:solidFill>
              </a:rPr>
              <a:t>and comprehensive methodology</a:t>
            </a:r>
            <a:r>
              <a:rPr lang="en-US" sz="2100" dirty="0" smtClean="0">
                <a:solidFill>
                  <a:prstClr val="black"/>
                </a:solidFill>
              </a:rPr>
              <a:t>/Time </a:t>
            </a:r>
            <a:r>
              <a:rPr lang="en-US" sz="2100" dirty="0">
                <a:solidFill>
                  <a:prstClr val="black"/>
                </a:solidFill>
              </a:rPr>
              <a:t>and financial pressure/Difficulty to overcome the already set mentality/Lack of time and resources of the entities addressed etc.</a:t>
            </a:r>
            <a:endParaRPr lang="en-US" sz="2100" b="1" dirty="0">
              <a:solidFill>
                <a:srgbClr val="1F497D"/>
              </a:solidFill>
            </a:endParaRPr>
          </a:p>
          <a:p>
            <a:pPr lvl="0">
              <a:spcBef>
                <a:spcPct val="0"/>
              </a:spcBef>
              <a:defRPr/>
            </a:pPr>
            <a:endParaRPr lang="en-US" sz="2100" dirty="0">
              <a:solidFill>
                <a:srgbClr val="1F497D"/>
              </a:solidFill>
            </a:endParaRPr>
          </a:p>
          <a:p>
            <a:pPr lvl="0">
              <a:spcBef>
                <a:spcPct val="0"/>
              </a:spcBef>
              <a:defRPr/>
            </a:pPr>
            <a:r>
              <a:rPr lang="en-US" sz="2100" b="1" dirty="0">
                <a:solidFill>
                  <a:srgbClr val="1F497D"/>
                </a:solidFill>
              </a:rPr>
              <a:t>Equitable  access score-card results based on each equitability area:</a:t>
            </a:r>
          </a:p>
          <a:p>
            <a:pPr lvl="0">
              <a:spcBef>
                <a:spcPct val="0"/>
              </a:spcBef>
              <a:defRPr/>
            </a:pPr>
            <a:endParaRPr lang="en-US" sz="2100" b="1" dirty="0">
              <a:solidFill>
                <a:srgbClr val="1F497D"/>
              </a:solidFill>
            </a:endParaRPr>
          </a:p>
          <a:p>
            <a:pPr marL="342900" lvl="0" indent="-342900">
              <a:spcBef>
                <a:spcPct val="0"/>
              </a:spcBef>
              <a:buFont typeface="Courier New" pitchFamily="49" charset="0"/>
              <a:buChar char="o"/>
              <a:defRPr/>
            </a:pPr>
            <a:r>
              <a:rPr lang="en-US" sz="2100" dirty="0" smtClean="0">
                <a:solidFill>
                  <a:srgbClr val="1F497D"/>
                </a:solidFill>
              </a:rPr>
              <a:t>Steering </a:t>
            </a:r>
            <a:r>
              <a:rPr lang="en-US" sz="2100" dirty="0">
                <a:solidFill>
                  <a:srgbClr val="1F497D"/>
                </a:solidFill>
              </a:rPr>
              <a:t>governance framework to deliver equitable access to safe W/S: 1,36</a:t>
            </a:r>
          </a:p>
          <a:p>
            <a:pPr marL="342900" lvl="0" indent="-342900">
              <a:spcBef>
                <a:spcPct val="0"/>
              </a:spcBef>
              <a:buFont typeface="Courier New" pitchFamily="49" charset="0"/>
              <a:buChar char="o"/>
              <a:defRPr/>
            </a:pPr>
            <a:r>
              <a:rPr lang="en-US" sz="2100" dirty="0" smtClean="0">
                <a:solidFill>
                  <a:srgbClr val="1F497D"/>
                </a:solidFill>
              </a:rPr>
              <a:t>Reducing </a:t>
            </a:r>
            <a:r>
              <a:rPr lang="en-US" sz="2100" dirty="0">
                <a:solidFill>
                  <a:srgbClr val="1F497D"/>
                </a:solidFill>
              </a:rPr>
              <a:t>Geographical disparities: 1,11</a:t>
            </a:r>
          </a:p>
          <a:p>
            <a:pPr marL="342900" lvl="0" indent="-342900">
              <a:spcBef>
                <a:spcPct val="0"/>
              </a:spcBef>
              <a:buFont typeface="Courier New" pitchFamily="49" charset="0"/>
              <a:buChar char="o"/>
              <a:defRPr/>
            </a:pPr>
            <a:r>
              <a:rPr lang="en-US" sz="2100" dirty="0" smtClean="0">
                <a:solidFill>
                  <a:srgbClr val="1F497D"/>
                </a:solidFill>
              </a:rPr>
              <a:t>Ensuring </a:t>
            </a:r>
            <a:r>
              <a:rPr lang="en-US" sz="2100" dirty="0">
                <a:solidFill>
                  <a:srgbClr val="1F497D"/>
                </a:solidFill>
              </a:rPr>
              <a:t>access for vulnerable and marginalized groups: 1,12</a:t>
            </a:r>
          </a:p>
          <a:p>
            <a:pPr marL="342900" lvl="0" indent="-342900">
              <a:spcBef>
                <a:spcPct val="0"/>
              </a:spcBef>
              <a:buFont typeface="Courier New" pitchFamily="49" charset="0"/>
              <a:buChar char="o"/>
              <a:defRPr/>
            </a:pPr>
            <a:r>
              <a:rPr lang="en-US" sz="2100" dirty="0" smtClean="0">
                <a:solidFill>
                  <a:srgbClr val="1F497D"/>
                </a:solidFill>
              </a:rPr>
              <a:t>Keeping </a:t>
            </a:r>
            <a:r>
              <a:rPr lang="en-US" sz="2100" dirty="0">
                <a:solidFill>
                  <a:srgbClr val="1F497D"/>
                </a:solidFill>
              </a:rPr>
              <a:t>Water and Sanitation affordable for all: 0,28</a:t>
            </a:r>
          </a:p>
          <a:p>
            <a:pPr lvl="0">
              <a:spcBef>
                <a:spcPct val="0"/>
              </a:spcBef>
              <a:defRPr/>
            </a:pPr>
            <a:endParaRPr lang="en-US" sz="2100" b="1" dirty="0">
              <a:solidFill>
                <a:prstClr val="black"/>
              </a:solidFill>
            </a:endParaRPr>
          </a:p>
          <a:p>
            <a:pPr lvl="0">
              <a:spcBef>
                <a:spcPct val="0"/>
              </a:spcBef>
              <a:defRPr/>
            </a:pPr>
            <a:r>
              <a:rPr lang="en-US" sz="2100" b="1" dirty="0">
                <a:solidFill>
                  <a:prstClr val="black"/>
                </a:solidFill>
              </a:rPr>
              <a:t>AVERAGE SCORE- </a:t>
            </a:r>
            <a:r>
              <a:rPr lang="en-US" sz="2100" b="1" dirty="0" smtClean="0">
                <a:solidFill>
                  <a:prstClr val="black"/>
                </a:solidFill>
              </a:rPr>
              <a:t>1</a:t>
            </a:r>
            <a:endParaRPr kumimoji="0" lang="en-US" sz="2100" b="0" i="0" u="none" strike="noStrike" kern="1200" cap="none" spc="0" normalizeH="0" noProof="0" dirty="0" smtClean="0">
              <a:ln>
                <a:noFill/>
              </a:ln>
              <a:effectLst/>
              <a:uLnTx/>
              <a:uFillTx/>
              <a:latin typeface="+mj-lt"/>
              <a:ea typeface="+mj-ea"/>
              <a:cs typeface="+mj-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28670"/>
            <a:ext cx="8472518" cy="5929330"/>
          </a:xfrm>
        </p:spPr>
        <p:txBody>
          <a:bodyPr>
            <a:normAutofit/>
          </a:bodyPr>
          <a:lstStyle/>
          <a:p>
            <a:pPr>
              <a:buFont typeface="Wingdings" pitchFamily="2" charset="2"/>
              <a:buChar char="Ø"/>
            </a:pPr>
            <a:r>
              <a:rPr lang="en-GB" sz="1900" b="1" dirty="0" smtClean="0"/>
              <a:t>Current policy frameworks for W/S take equitable perspective into account </a:t>
            </a:r>
            <a:r>
              <a:rPr lang="en-GB" sz="1900" b="1" dirty="0" smtClean="0"/>
              <a:t>only to </a:t>
            </a:r>
            <a:r>
              <a:rPr lang="en-GB" sz="1900" b="1" dirty="0" smtClean="0"/>
              <a:t>a little extent</a:t>
            </a:r>
            <a:endParaRPr lang="ro-MO" sz="1900" b="1" dirty="0"/>
          </a:p>
          <a:p>
            <a:r>
              <a:rPr lang="en-US" sz="1900" dirty="0" smtClean="0"/>
              <a:t>Most relevant </a:t>
            </a:r>
            <a:r>
              <a:rPr lang="en-US" sz="1900" b="1" dirty="0" smtClean="0"/>
              <a:t>access gaps </a:t>
            </a:r>
            <a:r>
              <a:rPr lang="en-US" sz="1900" dirty="0" smtClean="0"/>
              <a:t>are recognized, especially gaps related to </a:t>
            </a:r>
            <a:r>
              <a:rPr lang="en-US" sz="1900" b="1" dirty="0" smtClean="0"/>
              <a:t>poor/rich</a:t>
            </a:r>
            <a:r>
              <a:rPr lang="en-US" sz="1900" dirty="0" smtClean="0"/>
              <a:t> and </a:t>
            </a:r>
            <a:r>
              <a:rPr lang="en-US" sz="1900" b="1" dirty="0" smtClean="0"/>
              <a:t>rural/urban</a:t>
            </a:r>
            <a:r>
              <a:rPr lang="en-US" sz="1900" dirty="0" smtClean="0"/>
              <a:t> households, but the public policy approach is not human rights based</a:t>
            </a:r>
            <a:endParaRPr lang="ro-MO" sz="1900" dirty="0" smtClean="0"/>
          </a:p>
          <a:p>
            <a:r>
              <a:rPr lang="ro-MO" sz="1900" b="1" dirty="0" smtClean="0">
                <a:solidFill>
                  <a:prstClr val="black"/>
                </a:solidFill>
              </a:rPr>
              <a:t>R</a:t>
            </a:r>
            <a:r>
              <a:rPr lang="en-US" sz="1900" b="1" dirty="0" err="1" smtClean="0">
                <a:solidFill>
                  <a:prstClr val="black"/>
                </a:solidFill>
              </a:rPr>
              <a:t>elevant</a:t>
            </a:r>
            <a:r>
              <a:rPr lang="en-US" sz="1900" b="1" dirty="0" smtClean="0">
                <a:solidFill>
                  <a:prstClr val="black"/>
                </a:solidFill>
              </a:rPr>
              <a:t> </a:t>
            </a:r>
            <a:r>
              <a:rPr lang="en-US" sz="1900" b="1" dirty="0">
                <a:solidFill>
                  <a:prstClr val="black"/>
                </a:solidFill>
              </a:rPr>
              <a:t>vulnerable groups </a:t>
            </a:r>
            <a:r>
              <a:rPr lang="en-US" sz="1900" dirty="0">
                <a:solidFill>
                  <a:prstClr val="black"/>
                </a:solidFill>
              </a:rPr>
              <a:t>are </a:t>
            </a:r>
            <a:r>
              <a:rPr lang="en-US" sz="1900" dirty="0" smtClean="0">
                <a:solidFill>
                  <a:prstClr val="black"/>
                </a:solidFill>
              </a:rPr>
              <a:t>almos</a:t>
            </a:r>
            <a:r>
              <a:rPr lang="en-US" sz="1900" dirty="0" smtClean="0">
                <a:solidFill>
                  <a:prstClr val="black"/>
                </a:solidFill>
              </a:rPr>
              <a:t>t </a:t>
            </a:r>
            <a:r>
              <a:rPr lang="en-US" sz="1900" dirty="0" smtClean="0">
                <a:solidFill>
                  <a:prstClr val="black"/>
                </a:solidFill>
              </a:rPr>
              <a:t>not taken into account in policy </a:t>
            </a:r>
            <a:r>
              <a:rPr lang="en-US" sz="1900" dirty="0" smtClean="0">
                <a:solidFill>
                  <a:prstClr val="black"/>
                </a:solidFill>
              </a:rPr>
              <a:t>approach</a:t>
            </a:r>
            <a:endParaRPr lang="ro-MO" sz="1900" dirty="0" smtClean="0"/>
          </a:p>
          <a:p>
            <a:r>
              <a:rPr lang="en-US" sz="1900" b="1" dirty="0">
                <a:solidFill>
                  <a:prstClr val="black"/>
                </a:solidFill>
              </a:rPr>
              <a:t>The affordability section of the score-card </a:t>
            </a:r>
            <a:r>
              <a:rPr lang="en-US" sz="1900" dirty="0">
                <a:solidFill>
                  <a:prstClr val="black"/>
                </a:solidFill>
              </a:rPr>
              <a:t>is the one with the lowest score. </a:t>
            </a:r>
            <a:r>
              <a:rPr lang="en-US" sz="1900" dirty="0" smtClean="0"/>
              <a:t>The issue of how </a:t>
            </a:r>
            <a:r>
              <a:rPr lang="en-US" sz="1900" b="1" dirty="0" smtClean="0"/>
              <a:t>affordability</a:t>
            </a:r>
            <a:r>
              <a:rPr lang="en-US" sz="1900" dirty="0" smtClean="0"/>
              <a:t> of water and sanitation will be </a:t>
            </a:r>
            <a:r>
              <a:rPr lang="en-US" sz="1900" dirty="0" smtClean="0"/>
              <a:t>ensured </a:t>
            </a:r>
            <a:r>
              <a:rPr lang="en-US" sz="1900" dirty="0" smtClean="0"/>
              <a:t>is left to the </a:t>
            </a:r>
            <a:r>
              <a:rPr lang="en-US" sz="1900" dirty="0" smtClean="0"/>
              <a:t>local public administrations, </a:t>
            </a:r>
            <a:r>
              <a:rPr lang="en-US" sz="1900" dirty="0" smtClean="0"/>
              <a:t>water utilities and water users associations. </a:t>
            </a:r>
            <a:endParaRPr lang="en-US" sz="1900" dirty="0" smtClean="0"/>
          </a:p>
          <a:p>
            <a:r>
              <a:rPr lang="en-US" sz="1900" dirty="0" smtClean="0"/>
              <a:t>Without </a:t>
            </a:r>
            <a:r>
              <a:rPr lang="en-US" sz="1900" dirty="0" smtClean="0"/>
              <a:t>awareness and </a:t>
            </a:r>
            <a:r>
              <a:rPr lang="en-US" sz="1900" dirty="0" smtClean="0"/>
              <a:t>incentives</a:t>
            </a:r>
            <a:r>
              <a:rPr lang="en-US" sz="1900" dirty="0" smtClean="0"/>
              <a:t>, these local stakeholders will fail to give the affordability the priority it deserves</a:t>
            </a:r>
            <a:endParaRPr lang="ro-MO" sz="1900" dirty="0" smtClean="0"/>
          </a:p>
          <a:p>
            <a:endParaRPr lang="en-GB" sz="1900" i="1" dirty="0" smtClean="0"/>
          </a:p>
          <a:p>
            <a:pPr marL="0" indent="0" algn="ctr">
              <a:buNone/>
            </a:pPr>
            <a:r>
              <a:rPr lang="en-GB" sz="1800" b="1" dirty="0"/>
              <a:t>Moldova needs a more effective water and sanitation strategy </a:t>
            </a:r>
            <a:r>
              <a:rPr lang="en-GB" sz="1800" b="1" dirty="0" smtClean="0"/>
              <a:t>built on </a:t>
            </a:r>
            <a:r>
              <a:rPr lang="ro-MO" sz="1800" b="1" dirty="0" smtClean="0"/>
              <a:t>the</a:t>
            </a:r>
            <a:r>
              <a:rPr lang="en-GB" sz="1800" b="1" dirty="0" smtClean="0"/>
              <a:t> </a:t>
            </a:r>
            <a:r>
              <a:rPr lang="en-GB" sz="1800" b="1" dirty="0" smtClean="0"/>
              <a:t>equitable access </a:t>
            </a:r>
            <a:r>
              <a:rPr lang="en-GB" sz="1800" b="1" dirty="0" smtClean="0"/>
              <a:t>approach</a:t>
            </a:r>
            <a:endParaRPr lang="en-GB" sz="1800" b="1" dirty="0"/>
          </a:p>
          <a:p>
            <a:pPr marL="0" indent="0">
              <a:buNone/>
            </a:pPr>
            <a:endParaRPr lang="en-GB" sz="1800" i="1" dirty="0" smtClean="0">
              <a:solidFill>
                <a:schemeClr val="tx2"/>
              </a:solidFill>
            </a:endParaRPr>
          </a:p>
        </p:txBody>
      </p:sp>
      <p:sp>
        <p:nvSpPr>
          <p:cNvPr id="4" name="Title 1"/>
          <p:cNvSpPr>
            <a:spLocks noGrp="1"/>
          </p:cNvSpPr>
          <p:nvPr>
            <p:ph type="title"/>
          </p:nvPr>
        </p:nvSpPr>
        <p:spPr>
          <a:xfrm>
            <a:off x="457200" y="274638"/>
            <a:ext cx="8229600" cy="725470"/>
          </a:xfrm>
        </p:spPr>
        <p:txBody>
          <a:bodyPr>
            <a:normAutofit/>
          </a:bodyPr>
          <a:lstStyle/>
          <a:p>
            <a:r>
              <a:rPr lang="en-US" sz="4000" dirty="0" smtClean="0">
                <a:solidFill>
                  <a:schemeClr val="tx2"/>
                </a:solidFill>
              </a:rPr>
              <a:t>Main Findings</a:t>
            </a:r>
            <a:endParaRPr lang="ru-RU" sz="4000" dirty="0">
              <a:solidFill>
                <a:schemeClr val="tx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rmAutofit/>
          </a:bodyPr>
          <a:lstStyle/>
          <a:p>
            <a:r>
              <a:rPr lang="en-US" dirty="0" smtClean="0">
                <a:solidFill>
                  <a:schemeClr val="tx2"/>
                </a:solidFill>
              </a:rPr>
              <a:t>I</a:t>
            </a:r>
            <a:r>
              <a:rPr lang="ro-MO" dirty="0" smtClean="0">
                <a:solidFill>
                  <a:schemeClr val="tx2"/>
                </a:solidFill>
              </a:rPr>
              <a:t>mpressions </a:t>
            </a:r>
            <a:r>
              <a:rPr lang="ro-MO" dirty="0" smtClean="0">
                <a:solidFill>
                  <a:schemeClr val="tx2"/>
                </a:solidFill>
              </a:rPr>
              <a:t>and </a:t>
            </a:r>
            <a:r>
              <a:rPr lang="ro-MO" dirty="0" smtClean="0">
                <a:solidFill>
                  <a:schemeClr val="tx2"/>
                </a:solidFill>
              </a:rPr>
              <a:t>action</a:t>
            </a:r>
            <a:endParaRPr lang="en-US" dirty="0">
              <a:solidFill>
                <a:schemeClr val="tx2"/>
              </a:solidFill>
            </a:endParaRPr>
          </a:p>
        </p:txBody>
      </p:sp>
      <p:sp>
        <p:nvSpPr>
          <p:cNvPr id="3" name="Content Placeholder 2"/>
          <p:cNvSpPr>
            <a:spLocks noGrp="1"/>
          </p:cNvSpPr>
          <p:nvPr>
            <p:ph idx="1"/>
          </p:nvPr>
        </p:nvSpPr>
        <p:spPr>
          <a:xfrm>
            <a:off x="0" y="914400"/>
            <a:ext cx="9067800" cy="5943600"/>
          </a:xfrm>
        </p:spPr>
        <p:txBody>
          <a:bodyPr>
            <a:normAutofit/>
          </a:bodyPr>
          <a:lstStyle/>
          <a:p>
            <a:r>
              <a:rPr lang="ro-MO" sz="2000" i="1" dirty="0" smtClean="0"/>
              <a:t>The score-card tool</a:t>
            </a:r>
            <a:r>
              <a:rPr lang="en-US" sz="2000" i="1" dirty="0" smtClean="0"/>
              <a:t>: schematic and very structured tool, but with very human touch</a:t>
            </a:r>
          </a:p>
          <a:p>
            <a:r>
              <a:rPr lang="en-US" sz="2000" i="1" dirty="0" smtClean="0"/>
              <a:t>The implementation process: foresees communication, collaboration, common efforts  and promotion of the results</a:t>
            </a:r>
          </a:p>
          <a:p>
            <a:pPr marL="0" indent="0">
              <a:buNone/>
            </a:pPr>
            <a:r>
              <a:rPr lang="en-US" sz="2000" b="1" dirty="0" smtClean="0"/>
              <a:t>Follow up results</a:t>
            </a:r>
            <a:endParaRPr lang="en-US" sz="2000" i="1" dirty="0" smtClean="0"/>
          </a:p>
          <a:p>
            <a:pPr>
              <a:buFont typeface="Wingdings" pitchFamily="2" charset="2"/>
              <a:buChar char="Ø"/>
            </a:pPr>
            <a:r>
              <a:rPr lang="en-US" sz="2000" dirty="0" smtClean="0"/>
              <a:t>Action </a:t>
            </a:r>
            <a:r>
              <a:rPr lang="en-US" sz="2000" dirty="0" smtClean="0"/>
              <a:t>plan on </a:t>
            </a:r>
            <a:r>
              <a:rPr lang="en-US" sz="2000" dirty="0" smtClean="0"/>
              <a:t>addressing score </a:t>
            </a:r>
            <a:r>
              <a:rPr lang="en-US" sz="2000" dirty="0" smtClean="0"/>
              <a:t>card results discussed by </a:t>
            </a:r>
            <a:r>
              <a:rPr lang="en-US" sz="2000" dirty="0" smtClean="0"/>
              <a:t>Ministry of Environment</a:t>
            </a:r>
            <a:endParaRPr lang="en-US" sz="2000" dirty="0" smtClean="0"/>
          </a:p>
          <a:p>
            <a:pPr>
              <a:buFont typeface="Wingdings" pitchFamily="2" charset="2"/>
              <a:buChar char="Ø"/>
            </a:pPr>
            <a:r>
              <a:rPr lang="en-US" sz="2000" dirty="0" smtClean="0"/>
              <a:t>Inclusion of the equity targets in the National </a:t>
            </a:r>
            <a:r>
              <a:rPr lang="en-US" sz="2000" dirty="0" err="1" smtClean="0"/>
              <a:t>Programme</a:t>
            </a:r>
            <a:r>
              <a:rPr lang="en-US" sz="2000" dirty="0" smtClean="0"/>
              <a:t> to implement Protocol</a:t>
            </a:r>
            <a:endParaRPr lang="en-US" sz="2000" dirty="0" smtClean="0"/>
          </a:p>
          <a:p>
            <a:pPr>
              <a:buFont typeface="Wingdings" pitchFamily="2" charset="2"/>
              <a:buChar char="Ø"/>
            </a:pPr>
            <a:r>
              <a:rPr lang="en-US" sz="2000" dirty="0" smtClean="0"/>
              <a:t>Initiation of sustainability research regarding Solidarity Funds in Moldova</a:t>
            </a:r>
          </a:p>
          <a:p>
            <a:pPr>
              <a:buFont typeface="Wingdings" pitchFamily="2" charset="2"/>
              <a:buChar char="Ø"/>
            </a:pPr>
            <a:r>
              <a:rPr lang="en-US" sz="2000" b="1" dirty="0" smtClean="0"/>
              <a:t>Ownership and </a:t>
            </a:r>
            <a:r>
              <a:rPr lang="en-US" sz="2000" b="1" dirty="0" smtClean="0"/>
              <a:t>knowledge gained </a:t>
            </a:r>
            <a:r>
              <a:rPr lang="en-US" sz="2000" b="1" dirty="0" smtClean="0"/>
              <a:t>by the Ministry of Environment </a:t>
            </a:r>
            <a:r>
              <a:rPr lang="en-US" sz="2000" dirty="0" smtClean="0"/>
              <a:t>on human </a:t>
            </a:r>
            <a:r>
              <a:rPr lang="en-US" sz="2000" dirty="0" smtClean="0"/>
              <a:t>rights to W/S </a:t>
            </a:r>
            <a:r>
              <a:rPr lang="en-US" sz="2000" dirty="0" smtClean="0"/>
              <a:t>and equitable perspective</a:t>
            </a:r>
          </a:p>
          <a:p>
            <a:pPr>
              <a:buFont typeface="Wingdings" pitchFamily="2" charset="2"/>
              <a:buChar char="Ø"/>
            </a:pPr>
            <a:r>
              <a:rPr lang="en-US" sz="2000" dirty="0"/>
              <a:t>Numerous communication and promotional activities </a:t>
            </a:r>
            <a:r>
              <a:rPr lang="en-US" sz="2000" dirty="0" smtClean="0"/>
              <a:t>developed for </a:t>
            </a:r>
            <a:r>
              <a:rPr lang="en-US" sz="2000" smtClean="0"/>
              <a:t>general public</a:t>
            </a:r>
            <a:endParaRPr lang="en-US" sz="2000" dirty="0"/>
          </a:p>
          <a:p>
            <a:pPr>
              <a:buFont typeface="Wingdings" pitchFamily="2" charset="2"/>
              <a:buChar char="Ø"/>
            </a:pPr>
            <a:endParaRPr lang="en-US" sz="2000" dirty="0"/>
          </a:p>
        </p:txBody>
      </p:sp>
      <p:pic>
        <p:nvPicPr>
          <p:cNvPr id="1026" name="Picture 2" descr="C:\Users\admin\Desktop\12074922_871861822882474_5071094067641339482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24400"/>
            <a:ext cx="22860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13532897_1005647359503919_5272881877055677539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4724400"/>
            <a:ext cx="22860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Desktop\13438971_1005646862837302_5888074697942327332_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4724400"/>
            <a:ext cx="22860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Desktop\13495236_1005647149503940_775836933506094273_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4724400"/>
            <a:ext cx="22860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947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9800"/>
            <a:ext cx="7270576" cy="1295400"/>
          </a:xfrm>
        </p:spPr>
        <p:txBody>
          <a:bodyPr anchor="t">
            <a:normAutofit fontScale="90000"/>
          </a:bodyPr>
          <a:lstStyle/>
          <a:p>
            <a:r>
              <a:rPr lang="en-US" dirty="0" smtClean="0"/>
              <a:t>Safe Water and Sanitation for all</a:t>
            </a:r>
            <a:br>
              <a:rPr lang="en-US" dirty="0" smtClean="0"/>
            </a:br>
            <a:r>
              <a:rPr lang="en-US" dirty="0" smtClean="0"/>
              <a:t>Thank You</a:t>
            </a:r>
            <a:r>
              <a:rPr lang="en-US" sz="3200" dirty="0" smtClean="0"/>
              <a:t/>
            </a:r>
            <a:br>
              <a:rPr lang="en-US" sz="3200" dirty="0" smtClean="0"/>
            </a:br>
            <a:endParaRPr lang="en-US" sz="3200" dirty="0"/>
          </a:p>
        </p:txBody>
      </p:sp>
      <p:sp>
        <p:nvSpPr>
          <p:cNvPr id="3" name="Subtitle 2"/>
          <p:cNvSpPr>
            <a:spLocks noGrp="1"/>
          </p:cNvSpPr>
          <p:nvPr>
            <p:ph type="subTitle" idx="1"/>
          </p:nvPr>
        </p:nvSpPr>
        <p:spPr>
          <a:xfrm>
            <a:off x="304800" y="4078286"/>
            <a:ext cx="8839200" cy="2779714"/>
          </a:xfrm>
        </p:spPr>
        <p:txBody>
          <a:bodyPr>
            <a:normAutofit/>
          </a:bodyPr>
          <a:lstStyle/>
          <a:p>
            <a:pPr algn="l"/>
            <a:endParaRPr lang="en-US" sz="2100" b="1" dirty="0" smtClean="0">
              <a:solidFill>
                <a:schemeClr val="tx2"/>
              </a:solidFill>
            </a:endParaRPr>
          </a:p>
          <a:p>
            <a:pPr algn="l"/>
            <a:endParaRPr lang="en-US" sz="2100" b="1" dirty="0">
              <a:solidFill>
                <a:schemeClr val="tx2"/>
              </a:solidFill>
            </a:endParaRPr>
          </a:p>
          <a:p>
            <a:pPr algn="l"/>
            <a:endParaRPr lang="en-US" sz="2100" b="1" dirty="0" smtClean="0">
              <a:solidFill>
                <a:schemeClr val="tx2"/>
              </a:solidFill>
            </a:endParaRPr>
          </a:p>
          <a:p>
            <a:pPr algn="l"/>
            <a:r>
              <a:rPr lang="en-US" sz="2100" b="1" dirty="0" smtClean="0">
                <a:solidFill>
                  <a:schemeClr val="tx2"/>
                </a:solidFill>
              </a:rPr>
              <a:t>Daniela BORDEIANU</a:t>
            </a:r>
          </a:p>
          <a:p>
            <a:pPr algn="l"/>
            <a:r>
              <a:rPr lang="en-US" sz="2100" dirty="0" smtClean="0">
                <a:solidFill>
                  <a:schemeClr val="tx2"/>
                </a:solidFill>
              </a:rPr>
              <a:t>Head of SEAM NGO</a:t>
            </a:r>
          </a:p>
          <a:p>
            <a:pPr algn="l"/>
            <a:r>
              <a:rPr lang="en-US" sz="2000" dirty="0" smtClean="0">
                <a:solidFill>
                  <a:schemeClr val="tx1"/>
                </a:solidFill>
                <a:hlinkClick r:id="rId3"/>
              </a:rPr>
              <a:t>d.bordeianu@seam.md</a:t>
            </a:r>
            <a:endParaRPr lang="en-US" sz="2000" dirty="0" smtClean="0">
              <a:solidFill>
                <a:schemeClr val="tx1"/>
              </a:solidFill>
            </a:endParaRPr>
          </a:p>
          <a:p>
            <a:pPr algn="l"/>
            <a:r>
              <a:rPr lang="en-US" sz="2000" dirty="0" smtClean="0">
                <a:solidFill>
                  <a:schemeClr val="tx1"/>
                </a:solidFill>
                <a:hlinkClick r:id="rId4"/>
              </a:rPr>
              <a:t>www.seam.md</a:t>
            </a:r>
            <a:endParaRPr lang="en-US" sz="2000" dirty="0" smtClean="0">
              <a:solidFill>
                <a:schemeClr val="tx1"/>
              </a:solidFill>
            </a:endParaRPr>
          </a:p>
          <a:p>
            <a:pPr algn="r"/>
            <a:endParaRPr lang="en-US" sz="2200" i="1" dirty="0" smtClean="0">
              <a:solidFill>
                <a:schemeClr val="tx1"/>
              </a:solidFill>
            </a:endParaRPr>
          </a:p>
        </p:txBody>
      </p:sp>
      <p:pic>
        <p:nvPicPr>
          <p:cNvPr id="4" name="Picture 3" descr="seam_logo"/>
          <p:cNvPicPr/>
          <p:nvPr/>
        </p:nvPicPr>
        <p:blipFill>
          <a:blip r:embed="rId5" cstate="print"/>
          <a:srcRect/>
          <a:stretch>
            <a:fillRect/>
          </a:stretch>
        </p:blipFill>
        <p:spPr bwMode="auto">
          <a:xfrm>
            <a:off x="381000" y="0"/>
            <a:ext cx="685800" cy="1138226"/>
          </a:xfrm>
          <a:prstGeom prst="rect">
            <a:avLst/>
          </a:prstGeom>
          <a:noFill/>
          <a:ln w="9525">
            <a:noFill/>
            <a:miter lim="800000"/>
            <a:headEnd/>
            <a:tailEnd/>
          </a:ln>
        </p:spPr>
      </p:pic>
      <p:pic>
        <p:nvPicPr>
          <p:cNvPr id="7" name="Picture 6" descr="C:\Users\SEAM\Desktop\Capture.PNG"/>
          <p:cNvPicPr/>
          <p:nvPr/>
        </p:nvPicPr>
        <p:blipFill>
          <a:blip r:embed="rId6"/>
          <a:srcRect/>
          <a:stretch>
            <a:fillRect/>
          </a:stretch>
        </p:blipFill>
        <p:spPr bwMode="auto">
          <a:xfrm>
            <a:off x="3276600" y="196358"/>
            <a:ext cx="1303409" cy="1000148"/>
          </a:xfrm>
          <a:prstGeom prst="rect">
            <a:avLst/>
          </a:prstGeom>
          <a:noFill/>
          <a:ln w="9525">
            <a:noFill/>
            <a:miter lim="800000"/>
            <a:headEnd/>
            <a:tailEnd/>
          </a:ln>
        </p:spPr>
      </p:pic>
      <p:pic>
        <p:nvPicPr>
          <p:cNvPr id="8" name="Picture 7"/>
          <p:cNvPicPr/>
          <p:nvPr/>
        </p:nvPicPr>
        <p:blipFill>
          <a:blip r:embed="rId7" cstate="print"/>
          <a:srcRect/>
          <a:stretch>
            <a:fillRect/>
          </a:stretch>
        </p:blipFill>
        <p:spPr bwMode="auto">
          <a:xfrm>
            <a:off x="7010400" y="142852"/>
            <a:ext cx="1408197" cy="923948"/>
          </a:xfrm>
          <a:prstGeom prst="rect">
            <a:avLst/>
          </a:prstGeom>
          <a:noFill/>
          <a:ln w="9525">
            <a:noFill/>
            <a:miter lim="800000"/>
            <a:headEnd/>
            <a:tailEnd/>
          </a:ln>
        </p:spPr>
      </p:pic>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73637" y="4078287"/>
            <a:ext cx="417036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9"/>
          <a:stretch>
            <a:fillRect/>
          </a:stretch>
        </p:blipFill>
        <p:spPr>
          <a:xfrm>
            <a:off x="1371600" y="638152"/>
            <a:ext cx="1633870" cy="499915"/>
          </a:xfrm>
          <a:prstGeom prst="rect">
            <a:avLst/>
          </a:prstGeom>
        </p:spPr>
      </p:pic>
      <p:pic>
        <p:nvPicPr>
          <p:cNvPr id="9" name="Picture 8"/>
          <p:cNvPicPr>
            <a:picLocks noChangeAspect="1"/>
          </p:cNvPicPr>
          <p:nvPr/>
        </p:nvPicPr>
        <p:blipFill>
          <a:blip r:embed="rId10"/>
          <a:stretch>
            <a:fillRect/>
          </a:stretch>
        </p:blipFill>
        <p:spPr>
          <a:xfrm>
            <a:off x="4800600" y="229684"/>
            <a:ext cx="1749704" cy="816935"/>
          </a:xfrm>
          <a:prstGeom prst="rect">
            <a:avLst/>
          </a:prstGeom>
        </p:spPr>
      </p:pic>
    </p:spTree>
    <p:extLst>
      <p:ext uri="{BB962C8B-B14F-4D97-AF65-F5344CB8AC3E}">
        <p14:creationId xmlns:p14="http://schemas.microsoft.com/office/powerpoint/2010/main" val="1455775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604</TotalTime>
  <Words>1077</Words>
  <Application>Microsoft Office PowerPoint</Application>
  <PresentationFormat>On-screen Show (4:3)</PresentationFormat>
  <Paragraphs>84</Paragraphs>
  <Slides>9</Slides>
  <Notes>7</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Key outcomes and actions from the equitable access self-assessment exercise   Daniela Bordeianu, NGO SEAM  </vt:lpstr>
      <vt:lpstr>Where do I come from Republic of Moldova</vt:lpstr>
      <vt:lpstr>What do we believe in Solidarity Water Europe Moldova (SEAM)</vt:lpstr>
      <vt:lpstr>  Why an equitable perspective?  </vt:lpstr>
      <vt:lpstr>Why an equitable perspective?</vt:lpstr>
      <vt:lpstr>Process of applying the Score-card</vt:lpstr>
      <vt:lpstr>Main Findings</vt:lpstr>
      <vt:lpstr>Impressions and action</vt:lpstr>
      <vt:lpstr>Safe Water and Sanitation for all Thank You </vt:lpstr>
    </vt:vector>
  </TitlesOfParts>
  <Company>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Equitable Access Score-Card</dc:title>
  <dc:creator>user</dc:creator>
  <cp:lastModifiedBy>nikiforova</cp:lastModifiedBy>
  <cp:revision>75</cp:revision>
  <dcterms:created xsi:type="dcterms:W3CDTF">2014-10-17T06:21:15Z</dcterms:created>
  <dcterms:modified xsi:type="dcterms:W3CDTF">2016-08-28T06:36:12Z</dcterms:modified>
</cp:coreProperties>
</file>